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Default Extension="xls" ContentType="application/vnd.ms-exce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1"/>
  </p:notesMasterIdLst>
  <p:sldIdLst>
    <p:sldId id="262" r:id="rId2"/>
    <p:sldId id="257" r:id="rId3"/>
    <p:sldId id="263" r:id="rId4"/>
    <p:sldId id="258" r:id="rId5"/>
    <p:sldId id="259" r:id="rId6"/>
    <p:sldId id="279" r:id="rId7"/>
    <p:sldId id="281" r:id="rId8"/>
    <p:sldId id="267" r:id="rId9"/>
    <p:sldId id="264" r:id="rId10"/>
    <p:sldId id="265" r:id="rId11"/>
    <p:sldId id="266" r:id="rId12"/>
    <p:sldId id="270" r:id="rId13"/>
    <p:sldId id="269" r:id="rId14"/>
    <p:sldId id="271" r:id="rId15"/>
    <p:sldId id="272" r:id="rId16"/>
    <p:sldId id="273" r:id="rId17"/>
    <p:sldId id="274" r:id="rId18"/>
    <p:sldId id="276" r:id="rId19"/>
    <p:sldId id="277"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5256" autoAdjust="0"/>
  </p:normalViewPr>
  <p:slideViewPr>
    <p:cSldViewPr>
      <p:cViewPr varScale="1">
        <p:scale>
          <a:sx n="123" d="100"/>
          <a:sy n="123" d="100"/>
        </p:scale>
        <p:origin x="-1168" y="-1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5C81D-BFBA-40FC-B6C3-6A0F25A00184}" type="datetimeFigureOut">
              <a:rPr lang="nl-NL" smtClean="0"/>
              <a:pPr/>
              <a:t>16-02-2012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5449DE-C46E-4674-AF17-321240159C11}"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6590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D8E0FAB-2DB3-4F8A-981D-F42FDD28FBAA}" type="slidenum">
              <a:rPr lang="nl-NL">
                <a:solidFill>
                  <a:prstClr val="black"/>
                </a:solidFill>
              </a:rPr>
              <a:pPr/>
              <a:t>2</a:t>
            </a:fld>
            <a:endParaRPr lang="nl-NL">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D8E0FAB-2DB3-4F8A-981D-F42FDD28FBAA}" type="slidenum">
              <a:rPr lang="nl-NL">
                <a:solidFill>
                  <a:prstClr val="black"/>
                </a:solidFill>
              </a:rPr>
              <a:pPr/>
              <a:t>3</a:t>
            </a:fld>
            <a:endParaRPr lang="nl-NL">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rPr>
              <a:t>The</a:t>
            </a:r>
            <a:r>
              <a:rPr lang="en-US" baseline="0" dirty="0" smtClean="0">
                <a:latin typeface="Arial" charset="0"/>
                <a:ea typeface="ＭＳ Ｐゴシック" charset="-128"/>
              </a:rPr>
              <a:t> assessment of cardiovascular risk is very important in healthcare. Especially in the case of diabetic patients.</a:t>
            </a:r>
          </a:p>
          <a:p>
            <a:pPr eaLnBrk="1" hangingPunct="1"/>
            <a:r>
              <a:rPr lang="en-US" baseline="0" dirty="0" smtClean="0">
                <a:latin typeface="Arial" charset="0"/>
                <a:ea typeface="ＭＳ Ｐゴシック" charset="-128"/>
              </a:rPr>
              <a:t>Diabetes is nowadays seen more as a cardiovascular disease than as a glucose/insulin based disease. 70% of the diabetic patients will die because of a cardiovascular event. For that reason doctors focus on the risk that their patient will develop a </a:t>
            </a:r>
            <a:r>
              <a:rPr lang="en-US" baseline="0" dirty="0" err="1" smtClean="0">
                <a:latin typeface="Arial" charset="0"/>
                <a:ea typeface="ＭＳ Ｐゴシック" charset="-128"/>
              </a:rPr>
              <a:t>microvascular</a:t>
            </a:r>
            <a:r>
              <a:rPr lang="en-US" baseline="0" dirty="0" smtClean="0">
                <a:latin typeface="Arial" charset="0"/>
                <a:ea typeface="ＭＳ Ｐゴシック" charset="-128"/>
              </a:rPr>
              <a:t> or </a:t>
            </a:r>
            <a:r>
              <a:rPr lang="en-US" baseline="0" dirty="0" err="1" smtClean="0">
                <a:latin typeface="Arial" charset="0"/>
                <a:ea typeface="ＭＳ Ｐゴシック" charset="-128"/>
              </a:rPr>
              <a:t>macrovascular</a:t>
            </a:r>
            <a:r>
              <a:rPr lang="en-US" baseline="0" dirty="0" smtClean="0">
                <a:latin typeface="Arial" charset="0"/>
                <a:ea typeface="ＭＳ Ｐゴシック" charset="-128"/>
              </a:rPr>
              <a:t> complication. As an effect of that, 5 out of the 7 drugs that a typical type 2 diabetic takes, aim at their CV risk. Another reason to assess CV risk, is the fact that they are very costly; both in terms of finance as well as in terms of burden for the patient. A major hurdle in this, is the fact that the actual CV risk of an individual patient is very difficult to assess. The medical society is constantly looking for ways to easily asses CV risk in a more reliable way than the available blood pressure and lipid profiles.</a:t>
            </a:r>
            <a:endParaRPr lang="en-US" dirty="0" smtClean="0">
              <a:latin typeface="Arial"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E0EF4D1-A137-4BFF-AC77-DC9F0D6AAC75}" type="slidenum">
              <a:rPr lang="nl-NL">
                <a:solidFill>
                  <a:prstClr val="black"/>
                </a:solidFill>
              </a:rPr>
              <a:pPr/>
              <a:t>4</a:t>
            </a:fld>
            <a:endParaRPr lang="nl-NL">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rPr>
              <a:t>What options</a:t>
            </a:r>
            <a:r>
              <a:rPr lang="en-US" baseline="0" dirty="0" smtClean="0">
                <a:latin typeface="Arial" charset="0"/>
                <a:ea typeface="ＭＳ Ｐゴシック" charset="-128"/>
              </a:rPr>
              <a:t> does a doctor have?</a:t>
            </a:r>
          </a:p>
          <a:p>
            <a:pPr eaLnBrk="1" hangingPunct="1"/>
            <a:r>
              <a:rPr lang="en-US" baseline="0" dirty="0" smtClean="0">
                <a:latin typeface="Arial" charset="0"/>
                <a:ea typeface="ＭＳ Ｐゴシック" charset="-128"/>
              </a:rPr>
              <a:t>Besides blood pressure and lipids, they should use so called risk scores, in the case of diabetes the UKPDS risk score. This is a software application that combines 10 parameters and gives the risk that a patient will die because of a cardiovascular vent within 10 years. This risk score is currently in the medical guidelines in the Western world for the treatment of diabetic patients. In reality is barely used because the reliability is not good enough and you need lab results, which makes that you do not have an immediate feedback to the patient.</a:t>
            </a:r>
          </a:p>
          <a:p>
            <a:pPr eaLnBrk="1" hangingPunct="1"/>
            <a:r>
              <a:rPr lang="en-US" baseline="0" dirty="0" smtClean="0">
                <a:latin typeface="Arial" charset="0"/>
                <a:ea typeface="ＭＳ Ｐゴシック" charset="-128"/>
              </a:rPr>
              <a:t>In some hospitals doctors use an ultrasound scan of the vascular wall of the </a:t>
            </a:r>
            <a:r>
              <a:rPr lang="en-US" baseline="0" dirty="0" err="1" smtClean="0">
                <a:latin typeface="Arial" charset="0"/>
                <a:ea typeface="ＭＳ Ｐゴシック" charset="-128"/>
              </a:rPr>
              <a:t>bloodvessel</a:t>
            </a:r>
            <a:r>
              <a:rPr lang="en-US" baseline="0" dirty="0" smtClean="0">
                <a:latin typeface="Arial" charset="0"/>
                <a:ea typeface="ＭＳ Ｐゴシック" charset="-128"/>
              </a:rPr>
              <a:t> going to the brain to assess CV risk. Alternatively, they may do a CT scan to measure the calcification of the heart. Because both technologies are expensive, take a lot of time, are a burden to the patient and there is no reimbursement, there is not a widespread use of these measurements.</a:t>
            </a:r>
          </a:p>
          <a:p>
            <a:pPr eaLnBrk="1" hangingPunct="1"/>
            <a:r>
              <a:rPr lang="en-US" baseline="0" dirty="0" smtClean="0">
                <a:latin typeface="Arial" charset="0"/>
                <a:ea typeface="ＭＳ Ｐゴシック" charset="-128"/>
              </a:rPr>
              <a:t>As an alternative the AGE Reader offers an immediate measurement result within 30 seconds to help the doctor to optimize his therapy. Moreover it is non-invasive and easy to perform.</a:t>
            </a:r>
            <a:endParaRPr lang="en-US" dirty="0" smtClean="0">
              <a:latin typeface="Arial"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C43A8CD-69AB-4451-A22C-3EC03CBD5EF3}" type="slidenum">
              <a:rPr lang="nl-NL">
                <a:solidFill>
                  <a:prstClr val="black"/>
                </a:solidFill>
              </a:rPr>
              <a:pPr/>
              <a:t>5</a:t>
            </a:fld>
            <a:endParaRPr lang="nl-NL">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rPr>
              <a:t>The AGE Reader measurement report gives a clear interpretation of the relative cardiovascular risk</a:t>
            </a:r>
            <a:r>
              <a:rPr lang="en-US" baseline="0" dirty="0" smtClean="0">
                <a:latin typeface="Arial" charset="0"/>
                <a:ea typeface="ＭＳ Ｐゴシック" charset="-128"/>
              </a:rPr>
              <a:t> of the patient. The measurement (red dot) is placed in a diagram against age (on the horizontal axes). The middle line indicates the normal value for healthy controls. The other two lines are 1 standard deviation above and below this line. Any value below the middle line, indicates that there is no increased cardiovascular risk measured. Above this line, there are 3 risk zones, the red zone indicates for example that there is a definite cardiovascular risk for this patient. On the back side of the measurement report, the interpretation guidelines are given for each of the zones.</a:t>
            </a:r>
            <a:endParaRPr lang="en-US" dirty="0" smtClean="0">
              <a:latin typeface="Arial"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CFDF587-54D2-4088-B916-CFC36F6D4EE4}" type="slidenum">
              <a:rPr lang="nl-NL">
                <a:solidFill>
                  <a:prstClr val="black"/>
                </a:solidFill>
              </a:rPr>
              <a:pPr/>
              <a:t>6</a:t>
            </a:fld>
            <a:endParaRPr lang="nl-NL">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rPr>
              <a:t>The AGE Reader technology</a:t>
            </a:r>
            <a:r>
              <a:rPr lang="en-US" baseline="0" dirty="0" smtClean="0">
                <a:latin typeface="Arial" charset="0"/>
                <a:ea typeface="ＭＳ Ｐゴシック" charset="-128"/>
              </a:rPr>
              <a:t> has been validated around the world. Originally developed and still manufactured in the Netherlands, to date we count over 65 peer reviewed publications from around the world about clinical studies using the AGE Reader. These studies have included close to 100,000 individuals.</a:t>
            </a:r>
          </a:p>
          <a:p>
            <a:pPr eaLnBrk="1" hangingPunct="1"/>
            <a:r>
              <a:rPr lang="en-US" baseline="0" dirty="0" smtClean="0">
                <a:latin typeface="Arial" charset="0"/>
                <a:ea typeface="ＭＳ Ｐゴシック" charset="-128"/>
              </a:rPr>
              <a:t>The most important study involved close to 1,000 type 2 diabetic patients who were followed for 5 years. At inclusion both the UKPDS risk score and the AGE Reader value were measured to assess the CV risk. The UKPDS risk score includes blood pressure, lipid profile, diabetes duration, age, gender, smoking habits, HbA1c, and others. 5 years later the actual clinical development of these patients was assessed. The result is striking. When the AGE Reader value is compared to all 10 parameters of the UKPDS risk score, the AGE Reader value was the BEST single predictor of cardiovascular and total mortality after age. And when compared to the total UKPDS risk score, the AGE Reader value was still independent and lead to re-classification of 27% of the patients in the middle risk group to the high risk group, and vice versa. This means that when a doctor uses the UKPDS they miss a considerable part of the high risk patients and they </a:t>
            </a:r>
            <a:r>
              <a:rPr lang="en-US" baseline="0" dirty="0" err="1" smtClean="0">
                <a:latin typeface="Arial" charset="0"/>
                <a:ea typeface="ＭＳ Ｐゴシック" charset="-128"/>
              </a:rPr>
              <a:t>overtreat</a:t>
            </a:r>
            <a:r>
              <a:rPr lang="en-US" baseline="0" dirty="0" smtClean="0">
                <a:latin typeface="Arial" charset="0"/>
                <a:ea typeface="ＭＳ Ｐゴシック" charset="-128"/>
              </a:rPr>
              <a:t> a similar part of the patients that turned out to NOT have a high CV risk. In the end the conclusion is that the predictive value of the AGE Reader value is similar to that of the UKPDS risk score.</a:t>
            </a:r>
          </a:p>
          <a:p>
            <a:pPr eaLnBrk="1" hangingPunct="1"/>
            <a:r>
              <a:rPr lang="en-US" baseline="0" dirty="0" smtClean="0">
                <a:latin typeface="Arial" charset="0"/>
                <a:ea typeface="ＭＳ Ｐゴシック" charset="-128"/>
              </a:rPr>
              <a:t>Important is to remember that the AGE Reader is not a combination of 10 different parameters, of which a part is the result of a lab analysis. The AGE Reader measurement is non-invasive, easy to perform, and takes no longer than 30 seconds.</a:t>
            </a:r>
            <a:endParaRPr lang="en-US" dirty="0" smtClean="0">
              <a:latin typeface="Arial"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C43A8CD-69AB-4451-A22C-3EC03CBD5EF3}" type="slidenum">
              <a:rPr lang="nl-NL">
                <a:solidFill>
                  <a:prstClr val="black"/>
                </a:solidFill>
              </a:rPr>
              <a:pPr/>
              <a:t>7</a:t>
            </a:fld>
            <a:endParaRPr lang="nl-NL">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rPr>
              <a:t>As</a:t>
            </a:r>
            <a:r>
              <a:rPr lang="en-US" baseline="0" dirty="0" smtClean="0">
                <a:latin typeface="Arial" charset="0"/>
                <a:ea typeface="ＭＳ Ｐゴシック" charset="-128"/>
              </a:rPr>
              <a:t> a result of</a:t>
            </a:r>
            <a:r>
              <a:rPr lang="en-US" dirty="0" smtClean="0">
                <a:latin typeface="Arial" charset="0"/>
                <a:ea typeface="ＭＳ Ｐゴシック" charset="-128"/>
              </a:rPr>
              <a:t> one of the scientific AGE Reader publications in Diabetes Care, the American Diabetes Association sent out a press release about the potential value of the AGE Reader for diabetes care.</a:t>
            </a:r>
            <a:endParaRPr lang="en-US" dirty="0" smtClean="0">
              <a:latin typeface="Arial"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43000" y="685800"/>
            <a:ext cx="4573588" cy="3429000"/>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smtClean="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D8E0FAB-2DB3-4F8A-981D-F42FDD28FBAA}" type="slidenum">
              <a:rPr lang="nl-NL"/>
              <a:pPr/>
              <a:t>18</a:t>
            </a:fld>
            <a:endParaRPr lang="nl-NL"/>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B6CC73C6-2C4B-47CE-BA8C-2E60125A07B5}" type="slidenum">
              <a:rPr lang="nl-NL"/>
              <a:pPr/>
              <a:t>19</a:t>
            </a:fld>
            <a:endParaRPr lang="nl-NL"/>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effectLst>
                  <a:outerShdw blurRad="50800" dist="38100" dir="2700000" algn="tl" rotWithShape="0">
                    <a:prstClr val="black">
                      <a:alpha val="40000"/>
                    </a:prstClr>
                  </a:outerShdw>
                </a:effectLst>
              </a:defRPr>
            </a:lvl1pPr>
          </a:lstStyle>
          <a:p>
            <a:r>
              <a:rPr lang="nl-NL" smtClean="0"/>
              <a:t>Klik om de stijl te bewerken</a:t>
            </a:r>
            <a:endParaRPr lang="en-US"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5BA4C83F-385B-4CF3-A4F3-689D0DCD73F6}" type="slidenum">
              <a:rPr lang="nl-NL" smtClean="0">
                <a:solidFill>
                  <a:srgbClr val="FFFFFF"/>
                </a:solidFill>
              </a:rPr>
              <a:pPr/>
              <a:t>‹nr.›</a:t>
            </a:fld>
            <a:endParaRPr lang="nl-NL">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2002824"/>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D0F5ACD-4207-47FF-9ADB-F7B48801FAED}" type="slidenum">
              <a:rPr lang="nl-NL" smtClean="0">
                <a:solidFill>
                  <a:srgbClr val="FFFFFF"/>
                </a:solidFill>
              </a:rPr>
              <a:pPr/>
              <a:t>‹nr.›</a:t>
            </a:fld>
            <a:endParaRPr lang="nl-NL">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283264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DD022B4-30E4-4E2E-8329-211504897FC4}" type="slidenum">
              <a:rPr lang="nl-NL" smtClean="0">
                <a:solidFill>
                  <a:srgbClr val="FFFFFF"/>
                </a:solidFill>
              </a:rPr>
              <a:pPr/>
              <a:t>‹nr.›</a:t>
            </a:fld>
            <a:endParaRPr lang="nl-NL">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364932"/>
      </p:ext>
    </p:extLst>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18800DDD-B8E2-44DA-B2CA-79864F7EB04C}" type="slidenum">
              <a:rPr lang="nl-NL"/>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404031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1143000"/>
          </a:xfrm>
        </p:spPr>
        <p:txBody>
          <a:bodyPr/>
          <a:lstStyle>
            <a:lvl1pPr algn="l">
              <a:defRPr sz="5400" b="0">
                <a:effectLst>
                  <a:outerShdw blurRad="50800" dist="38100" dir="2700000" algn="tl" rotWithShape="0">
                    <a:prstClr val="black">
                      <a:alpha val="40000"/>
                    </a:prstClr>
                  </a:outerShdw>
                </a:effectLst>
              </a:defRPr>
            </a:lvl1pPr>
          </a:lstStyle>
          <a:p>
            <a:r>
              <a:rPr lang="nl-NL" smtClean="0"/>
              <a:t>Klik om de stijl te bewerken</a:t>
            </a:r>
            <a:endParaRPr lang="en-US" dirty="0"/>
          </a:p>
        </p:txBody>
      </p:sp>
      <p:sp>
        <p:nvSpPr>
          <p:cNvPr id="3" name="Tijdelijke aanduiding voor inhoud 2"/>
          <p:cNvSpPr>
            <a:spLocks noGrp="1"/>
          </p:cNvSpPr>
          <p:nvPr>
            <p:ph idx="1"/>
          </p:nvPr>
        </p:nvSpPr>
        <p:spPr>
          <a:xfrm>
            <a:off x="457200" y="1639341"/>
            <a:ext cx="8229600" cy="4525963"/>
          </a:xfrm>
        </p:spPr>
        <p:txBody>
          <a:bodyPr/>
          <a:lstStyle>
            <a:lvl1pPr>
              <a:buFont typeface="Wingdings" pitchFamily="2" charset="2"/>
              <a:buChar char="§"/>
              <a:defRPr/>
            </a:lvl1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BA77EEA-5DB3-49BC-A4EC-863E9220B3FE}" type="slidenum">
              <a:rPr lang="nl-NL" smtClean="0">
                <a:solidFill>
                  <a:srgbClr val="FFFFFF"/>
                </a:solidFill>
              </a:rPr>
              <a:pPr/>
              <a:t>‹nr.›</a:t>
            </a:fld>
            <a:endParaRPr lang="nl-NL">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3561818"/>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1CEAF28-DCC2-46B8-829E-E7803421534B}" type="slidenum">
              <a:rPr lang="nl-NL" smtClean="0">
                <a:solidFill>
                  <a:srgbClr val="FFFFFF"/>
                </a:solidFill>
              </a:rPr>
              <a:pPr/>
              <a:t>‹nr.›</a:t>
            </a:fld>
            <a:endParaRPr lang="nl-NL">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1184063"/>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F43939D2-2E67-469A-8FEB-248F9CD7F697}" type="slidenum">
              <a:rPr lang="nl-NL" smtClean="0">
                <a:solidFill>
                  <a:srgbClr val="FFFFFF"/>
                </a:solidFill>
              </a:rPr>
              <a:pPr/>
              <a:t>‹nr.›</a:t>
            </a:fld>
            <a:endParaRPr lang="nl-NL">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8966653"/>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6249FB94-BF6C-4790-804C-6770C5BB6075}" type="slidenum">
              <a:rPr lang="nl-NL" smtClean="0">
                <a:solidFill>
                  <a:srgbClr val="FFFFFF"/>
                </a:solidFill>
              </a:rPr>
              <a:pPr/>
              <a:t>‹nr.›</a:t>
            </a:fld>
            <a:endParaRPr lang="nl-NL">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299399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50D791BD-75A3-41EC-848D-D27EDC86DE83}" type="slidenum">
              <a:rPr lang="nl-NL" smtClean="0">
                <a:solidFill>
                  <a:srgbClr val="FFFFFF"/>
                </a:solidFill>
              </a:rPr>
              <a:pPr/>
              <a:t>‹nr.›</a:t>
            </a:fld>
            <a:endParaRPr lang="nl-NL">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8460492"/>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EC521CF9-12C4-4E07-99B2-62764778692E}" type="slidenum">
              <a:rPr lang="nl-NL" smtClean="0">
                <a:solidFill>
                  <a:srgbClr val="FFFFFF"/>
                </a:solidFill>
              </a:rPr>
              <a:pPr/>
              <a:t>‹nr.›</a:t>
            </a:fld>
            <a:endParaRPr lang="nl-NL">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3323277"/>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FAEBAC90-D154-4180-97B1-9D8BBE56FA1B}" type="slidenum">
              <a:rPr lang="nl-NL" smtClean="0">
                <a:solidFill>
                  <a:srgbClr val="FFFFFF"/>
                </a:solidFill>
              </a:rPr>
              <a:pPr/>
              <a:t>‹nr.›</a:t>
            </a:fld>
            <a:endParaRPr lang="nl-NL">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972347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0FD0A2A7-858F-4C31-B450-1AF286D78A30}" type="slidenum">
              <a:rPr lang="nl-NL" smtClean="0">
                <a:solidFill>
                  <a:srgbClr val="FFFFFF"/>
                </a:solidFill>
              </a:rPr>
              <a:pPr/>
              <a:t>‹nr.›</a:t>
            </a:fld>
            <a:endParaRPr lang="nl-NL">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775395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gradFill rotWithShape="0">
          <a:gsLst>
            <a:gs pos="0">
              <a:srgbClr val="2C364E"/>
            </a:gs>
            <a:gs pos="100000">
              <a:srgbClr val="5C697C"/>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dirty="0" smtClean="0"/>
              <a:t>Klik om het opmaakprofiel te bewerken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Klik om de opmaakprofielen van de modeltekst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fontAlgn="base">
              <a:spcBef>
                <a:spcPct val="0"/>
              </a:spcBef>
              <a:spcAft>
                <a:spcPct val="0"/>
              </a:spcAft>
              <a:defRPr/>
            </a:pPr>
            <a:endParaRPr lang="nl-NL">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fontAlgn="base">
              <a:spcBef>
                <a:spcPct val="0"/>
              </a:spcBef>
              <a:spcAft>
                <a:spcPct val="0"/>
              </a:spcAft>
              <a:defRPr/>
            </a:pPr>
            <a:endParaRPr lang="nl-NL">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pPr>
            <a:fld id="{F43939D2-2E67-469A-8FEB-248F9CD7F697}" type="slidenum">
              <a:rPr lang="nl-NL">
                <a:solidFill>
                  <a:srgbClr val="FFFFFF"/>
                </a:solidFill>
                <a:ea typeface="ＭＳ Ｐゴシック" charset="-128"/>
              </a:rPr>
              <a:pPr fontAlgn="base">
                <a:spcBef>
                  <a:spcPct val="0"/>
                </a:spcBef>
                <a:spcAft>
                  <a:spcPct val="0"/>
                </a:spcAft>
              </a:pPr>
              <a:t>‹nr.›</a:t>
            </a:fld>
            <a:endParaRPr lang="nl-NL">
              <a:solidFill>
                <a:srgbClr val="FFFFFF"/>
              </a:solidFill>
              <a:ea typeface="ＭＳ Ｐゴシック" charset="-128"/>
            </a:endParaRPr>
          </a:p>
        </p:txBody>
      </p:sp>
      <p:sp>
        <p:nvSpPr>
          <p:cNvPr id="7" name="Tekstvak 6"/>
          <p:cNvSpPr txBox="1"/>
          <p:nvPr userDrawn="1"/>
        </p:nvSpPr>
        <p:spPr>
          <a:xfrm>
            <a:off x="5831632" y="6596390"/>
            <a:ext cx="3312368" cy="261610"/>
          </a:xfrm>
          <a:prstGeom prst="rect">
            <a:avLst/>
          </a:prstGeom>
          <a:noFill/>
        </p:spPr>
        <p:txBody>
          <a:bodyPr wrap="square" rtlCol="0">
            <a:spAutoFit/>
          </a:bodyPr>
          <a:lstStyle/>
          <a:p>
            <a:pPr algn="ctr" fontAlgn="base">
              <a:spcBef>
                <a:spcPct val="0"/>
              </a:spcBef>
              <a:spcAft>
                <a:spcPct val="0"/>
              </a:spcAft>
            </a:pPr>
            <a:r>
              <a:rPr lang="nl-NL" sz="1100" dirty="0">
                <a:solidFill>
                  <a:srgbClr val="FFFFFF"/>
                </a:solidFill>
                <a:ea typeface="ＭＳ Ｐゴシック" charset="-128"/>
              </a:rPr>
              <a:t>© Copyright 2012, DiagnOptics Technologies B.V.</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3601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50800" dist="38100" dir="2700000" algn="tl" rotWithShape="0">
              <a:prstClr val="black">
                <a:alpha val="40000"/>
              </a:prstClr>
            </a:outerShdw>
          </a:effectLst>
          <a:latin typeface="+mj-lt"/>
          <a:ea typeface="ＭＳ Ｐゴシック" charset="-128"/>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ＭＳ Ｐゴシック"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emf"/><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grafiek1.xls"/><Relationship Id="rId4" Type="http://schemas.openxmlformats.org/officeDocument/2006/relationships/image" Target="../media/image6.jpe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jpeg"/><Relationship Id="rId5"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332656"/>
            <a:ext cx="7772400" cy="1470025"/>
          </a:xfrm>
        </p:spPr>
        <p:txBody>
          <a:bodyPr/>
          <a:lstStyle/>
          <a:p>
            <a:r>
              <a:rPr lang="nl-NL" sz="7200" dirty="0" smtClean="0"/>
              <a:t>AGE Reader</a:t>
            </a:r>
            <a:endParaRPr lang="nl-NL" sz="7200" dirty="0"/>
          </a:p>
        </p:txBody>
      </p:sp>
      <p:pic>
        <p:nvPicPr>
          <p:cNvPr id="3074" name="Picture 2" descr="S:\Algemeen\Drukwerk\AGE Reader CU Foto's\AgeReader07.1.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95736" y="1838176"/>
            <a:ext cx="4762500" cy="3175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Rechthoek 3"/>
          <p:cNvSpPr/>
          <p:nvPr/>
        </p:nvSpPr>
        <p:spPr>
          <a:xfrm>
            <a:off x="2051720" y="5297433"/>
            <a:ext cx="5044971" cy="507831"/>
          </a:xfrm>
          <a:prstGeom prst="rect">
            <a:avLst/>
          </a:prstGeom>
        </p:spPr>
        <p:txBody>
          <a:bodyPr wrap="none">
            <a:spAutoFit/>
          </a:bodyPr>
          <a:lstStyle/>
          <a:p>
            <a:pPr>
              <a:lnSpc>
                <a:spcPct val="150000"/>
              </a:lnSpc>
            </a:pPr>
            <a:r>
              <a:rPr lang="en-US" dirty="0" smtClean="0"/>
              <a:t>Non-invasive assessment of cardiovascular risk</a:t>
            </a:r>
          </a:p>
        </p:txBody>
      </p:sp>
      <p:pic>
        <p:nvPicPr>
          <p:cNvPr id="6" name="Picture 3" descr="logoDEF"/>
          <p:cNvPicPr>
            <a:picLocks noChangeAspect="1" noChangeArrowheads="1"/>
          </p:cNvPicPr>
          <p:nvPr/>
        </p:nvPicPr>
        <p:blipFill>
          <a:blip r:embed="rId3"/>
          <a:srcRect l="10861" t="17992" r="7022" b="18340"/>
          <a:stretch>
            <a:fillRect/>
          </a:stretch>
        </p:blipFill>
        <p:spPr bwMode="auto">
          <a:xfrm>
            <a:off x="7656688" y="61914"/>
            <a:ext cx="1423988" cy="87312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9475510"/>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57200" y="476250"/>
            <a:ext cx="7199313" cy="1143000"/>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lgn="l" eaLnBrk="1" hangingPunct="1"/>
            <a:r>
              <a:rPr lang="en-US" sz="3200" dirty="0" smtClean="0">
                <a:solidFill>
                  <a:schemeClr val="tx1"/>
                </a:solidFill>
                <a:effectLst/>
              </a:rPr>
              <a:t>Ideal doctor knows: guidelines tell me to weigh other risk factors, but .....</a:t>
            </a:r>
            <a:endParaRPr lang="nl-NL" sz="3200" dirty="0" smtClean="0">
              <a:solidFill>
                <a:schemeClr val="tx1"/>
              </a:solidFill>
              <a:effectLst/>
            </a:endParaRPr>
          </a:p>
        </p:txBody>
      </p:sp>
      <p:sp>
        <p:nvSpPr>
          <p:cNvPr id="25603" name="Rectangle 3"/>
          <p:cNvSpPr>
            <a:spLocks noGrp="1" noChangeArrowheads="1"/>
          </p:cNvSpPr>
          <p:nvPr>
            <p:ph type="body" idx="4294967295"/>
          </p:nvPr>
        </p:nvSpPr>
        <p:spPr>
          <a:xfrm>
            <a:off x="395288" y="1981200"/>
            <a:ext cx="8497887" cy="4114800"/>
          </a:xfrm>
        </p:spPr>
        <p:txBody>
          <a:bodyPr/>
          <a:lstStyle/>
          <a:p>
            <a:pPr eaLnBrk="1" hangingPunct="1"/>
            <a:r>
              <a:rPr lang="en-US" sz="2400" smtClean="0"/>
              <a:t>Metabolic syndrome, CRP, homocysteine: only marginal additive (to UKPDS RE) improvement in prediction of CV events</a:t>
            </a:r>
          </a:p>
          <a:p>
            <a:pPr eaLnBrk="1" hangingPunct="1"/>
            <a:r>
              <a:rPr lang="en-US" sz="2400" smtClean="0"/>
              <a:t>Micoralbuminuria, renal dysfunction, hsCRP: require repeated sampling because of variability, medication, intermittent disease etc.</a:t>
            </a:r>
          </a:p>
          <a:p>
            <a:pPr eaLnBrk="1" hangingPunct="1"/>
            <a:r>
              <a:rPr lang="en-US" sz="2400" smtClean="0"/>
              <a:t>IMT or coronary calcification score not generally available, expensive, radiation exposure. Still &gt; 4-fold increase coronary CT in US over last decade (NEJM 2009)</a:t>
            </a:r>
            <a:endParaRPr lang="nl-NL" smtClean="0"/>
          </a:p>
        </p:txBody>
      </p:sp>
      <p:pic>
        <p:nvPicPr>
          <p:cNvPr id="25604" name="Picture 3" descr="logoDEF"/>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861" t="17992" r="7022" b="18340"/>
          <a:stretch>
            <a:fillRect/>
          </a:stretch>
        </p:blipFill>
        <p:spPr bwMode="auto">
          <a:xfrm>
            <a:off x="7656513" y="61913"/>
            <a:ext cx="1423987" cy="8731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7675177"/>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57200" y="274638"/>
            <a:ext cx="6851650" cy="1143000"/>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lgn="l" eaLnBrk="1" hangingPunct="1"/>
            <a:r>
              <a:rPr lang="nl-NL" sz="3200" smtClean="0">
                <a:effectLst/>
              </a:rPr>
              <a:t>Consequences of current guidelines in daily clinical practice</a:t>
            </a:r>
          </a:p>
        </p:txBody>
      </p:sp>
      <p:sp>
        <p:nvSpPr>
          <p:cNvPr id="26627" name="Rectangle 3"/>
          <p:cNvSpPr>
            <a:spLocks noGrp="1" noChangeArrowheads="1"/>
          </p:cNvSpPr>
          <p:nvPr>
            <p:ph type="body" idx="4294967295"/>
          </p:nvPr>
        </p:nvSpPr>
        <p:spPr>
          <a:xfrm>
            <a:off x="539750" y="1916113"/>
            <a:ext cx="8229600" cy="3960812"/>
          </a:xfrm>
        </p:spPr>
        <p:txBody>
          <a:bodyPr/>
          <a:lstStyle/>
          <a:p>
            <a:pPr eaLnBrk="1" hangingPunct="1">
              <a:lnSpc>
                <a:spcPct val="90000"/>
              </a:lnSpc>
            </a:pPr>
            <a:r>
              <a:rPr lang="nl-NL" sz="2400" dirty="0" err="1" smtClean="0"/>
              <a:t>Clinicians</a:t>
            </a:r>
            <a:r>
              <a:rPr lang="nl-NL" sz="2400" dirty="0" smtClean="0"/>
              <a:t> </a:t>
            </a:r>
            <a:r>
              <a:rPr lang="nl-NL" sz="2400" dirty="0" err="1" smtClean="0"/>
              <a:t>aware</a:t>
            </a:r>
            <a:r>
              <a:rPr lang="nl-NL" sz="2400" dirty="0" smtClean="0"/>
              <a:t> of </a:t>
            </a:r>
            <a:r>
              <a:rPr lang="nl-NL" sz="2400" dirty="0" err="1" smtClean="0"/>
              <a:t>weaknesses</a:t>
            </a:r>
            <a:r>
              <a:rPr lang="nl-NL" sz="2400" dirty="0" smtClean="0"/>
              <a:t> of risk scores</a:t>
            </a:r>
          </a:p>
          <a:p>
            <a:pPr eaLnBrk="1" hangingPunct="1">
              <a:lnSpc>
                <a:spcPct val="90000"/>
              </a:lnSpc>
            </a:pPr>
            <a:r>
              <a:rPr lang="nl-NL" sz="2400" dirty="0" err="1" smtClean="0"/>
              <a:t>Use</a:t>
            </a:r>
            <a:r>
              <a:rPr lang="nl-NL" sz="2400" dirty="0" smtClean="0"/>
              <a:t> UKPDS RS </a:t>
            </a:r>
            <a:r>
              <a:rPr lang="nl-NL" sz="2400" dirty="0" err="1" smtClean="0"/>
              <a:t>requires</a:t>
            </a:r>
            <a:r>
              <a:rPr lang="nl-NL" sz="2400" dirty="0" smtClean="0"/>
              <a:t> </a:t>
            </a:r>
            <a:r>
              <a:rPr lang="nl-NL" sz="2400" dirty="0" err="1" smtClean="0"/>
              <a:t>all</a:t>
            </a:r>
            <a:r>
              <a:rPr lang="nl-NL" sz="2400" dirty="0" smtClean="0"/>
              <a:t> 10 items </a:t>
            </a:r>
            <a:r>
              <a:rPr lang="nl-NL" sz="2400" dirty="0" err="1" smtClean="0"/>
              <a:t>and</a:t>
            </a:r>
            <a:r>
              <a:rPr lang="nl-NL" sz="2400" dirty="0" smtClean="0"/>
              <a:t> risk score </a:t>
            </a:r>
            <a:r>
              <a:rPr lang="nl-NL" sz="2400" dirty="0" err="1" smtClean="0"/>
              <a:t>result</a:t>
            </a:r>
            <a:r>
              <a:rPr lang="nl-NL" sz="2400" dirty="0" smtClean="0"/>
              <a:t> </a:t>
            </a:r>
            <a:r>
              <a:rPr lang="nl-NL" sz="2400" dirty="0" err="1" smtClean="0"/>
              <a:t>to</a:t>
            </a:r>
            <a:r>
              <a:rPr lang="nl-NL" sz="2400" dirty="0" smtClean="0"/>
              <a:t> </a:t>
            </a:r>
            <a:r>
              <a:rPr lang="nl-NL" sz="2400" dirty="0" err="1" smtClean="0"/>
              <a:t>be</a:t>
            </a:r>
            <a:r>
              <a:rPr lang="nl-NL" sz="2400" dirty="0" smtClean="0"/>
              <a:t> </a:t>
            </a:r>
            <a:r>
              <a:rPr lang="nl-NL" sz="2400" dirty="0" err="1" smtClean="0"/>
              <a:t>available</a:t>
            </a:r>
            <a:r>
              <a:rPr lang="nl-NL" sz="2400" dirty="0" smtClean="0"/>
              <a:t> at moment of </a:t>
            </a:r>
            <a:r>
              <a:rPr lang="nl-NL" sz="2400" dirty="0" err="1" smtClean="0"/>
              <a:t>patient</a:t>
            </a:r>
            <a:r>
              <a:rPr lang="nl-NL" sz="2400" dirty="0" smtClean="0"/>
              <a:t> </a:t>
            </a:r>
            <a:r>
              <a:rPr lang="nl-NL" sz="2400" dirty="0" err="1" smtClean="0"/>
              <a:t>visit</a:t>
            </a:r>
            <a:r>
              <a:rPr lang="nl-NL" sz="2400" dirty="0" smtClean="0"/>
              <a:t> </a:t>
            </a:r>
            <a:r>
              <a:rPr lang="nl-NL" sz="2400" dirty="0" err="1" smtClean="0"/>
              <a:t>to</a:t>
            </a:r>
            <a:r>
              <a:rPr lang="nl-NL" sz="2400" dirty="0" smtClean="0"/>
              <a:t> make </a:t>
            </a:r>
            <a:r>
              <a:rPr lang="nl-NL" sz="2400" dirty="0" err="1" smtClean="0"/>
              <a:t>decisions</a:t>
            </a:r>
            <a:r>
              <a:rPr lang="nl-NL" sz="2400" dirty="0" smtClean="0"/>
              <a:t>. In </a:t>
            </a:r>
            <a:r>
              <a:rPr lang="nl-NL" sz="2400" dirty="0" err="1" smtClean="0"/>
              <a:t>practice</a:t>
            </a:r>
            <a:r>
              <a:rPr lang="nl-NL" sz="2400" dirty="0" smtClean="0"/>
              <a:t> </a:t>
            </a:r>
            <a:r>
              <a:rPr lang="nl-NL" sz="2400" dirty="0" err="1" smtClean="0"/>
              <a:t>not</a:t>
            </a:r>
            <a:r>
              <a:rPr lang="nl-NL" sz="2400" dirty="0" smtClean="0"/>
              <a:t> </a:t>
            </a:r>
            <a:r>
              <a:rPr lang="nl-NL" sz="2400" dirty="0" err="1" smtClean="0"/>
              <a:t>so</a:t>
            </a:r>
            <a:r>
              <a:rPr lang="nl-NL" sz="2400" dirty="0" smtClean="0"/>
              <a:t> easy …</a:t>
            </a:r>
          </a:p>
          <a:p>
            <a:pPr eaLnBrk="1" hangingPunct="1">
              <a:lnSpc>
                <a:spcPct val="90000"/>
              </a:lnSpc>
            </a:pPr>
            <a:r>
              <a:rPr lang="nl-NL" sz="2400" dirty="0" err="1" smtClean="0"/>
              <a:t>Therefore</a:t>
            </a:r>
            <a:r>
              <a:rPr lang="nl-NL" sz="2400" dirty="0" smtClean="0"/>
              <a:t>, risk engines </a:t>
            </a:r>
            <a:r>
              <a:rPr lang="nl-NL" sz="2400" dirty="0" err="1" smtClean="0"/>
              <a:t>not</a:t>
            </a:r>
            <a:r>
              <a:rPr lang="nl-NL" sz="2400" dirty="0" smtClean="0"/>
              <a:t> </a:t>
            </a:r>
            <a:r>
              <a:rPr lang="nl-NL" sz="2400" dirty="0" err="1" smtClean="0"/>
              <a:t>used</a:t>
            </a:r>
            <a:r>
              <a:rPr lang="nl-NL" sz="2400" dirty="0" smtClean="0"/>
              <a:t> at </a:t>
            </a:r>
            <a:r>
              <a:rPr lang="nl-NL" sz="2400" dirty="0" err="1" smtClean="0"/>
              <a:t>all</a:t>
            </a:r>
            <a:r>
              <a:rPr lang="nl-NL" sz="2400" dirty="0" smtClean="0"/>
              <a:t> in </a:t>
            </a:r>
            <a:r>
              <a:rPr lang="nl-NL" sz="2400" dirty="0" err="1" smtClean="0"/>
              <a:t>majority</a:t>
            </a:r>
            <a:r>
              <a:rPr lang="nl-NL" sz="2400" dirty="0" smtClean="0"/>
              <a:t>!</a:t>
            </a:r>
          </a:p>
          <a:p>
            <a:pPr eaLnBrk="1" hangingPunct="1">
              <a:lnSpc>
                <a:spcPct val="90000"/>
              </a:lnSpc>
            </a:pPr>
            <a:endParaRPr lang="nl-NL" sz="2400" dirty="0" smtClean="0"/>
          </a:p>
          <a:p>
            <a:pPr eaLnBrk="1" hangingPunct="1">
              <a:lnSpc>
                <a:spcPct val="90000"/>
              </a:lnSpc>
            </a:pPr>
            <a:r>
              <a:rPr lang="nl-NL" sz="2400" dirty="0" err="1" smtClean="0"/>
              <a:t>Similar</a:t>
            </a:r>
            <a:r>
              <a:rPr lang="nl-NL" sz="2400" dirty="0" smtClean="0"/>
              <a:t> </a:t>
            </a:r>
            <a:r>
              <a:rPr lang="nl-NL" sz="2400" dirty="0" err="1" smtClean="0"/>
              <a:t>situation</a:t>
            </a:r>
            <a:r>
              <a:rPr lang="nl-NL" sz="2400" dirty="0" smtClean="0"/>
              <a:t> </a:t>
            </a:r>
            <a:r>
              <a:rPr lang="nl-NL" sz="2400" dirty="0" err="1" smtClean="0"/>
              <a:t>for</a:t>
            </a:r>
            <a:r>
              <a:rPr lang="nl-NL" sz="2400" dirty="0" smtClean="0"/>
              <a:t> </a:t>
            </a:r>
            <a:r>
              <a:rPr lang="nl-NL" sz="2400" dirty="0" err="1" smtClean="0"/>
              <a:t>use</a:t>
            </a:r>
            <a:r>
              <a:rPr lang="nl-NL" sz="2400" dirty="0" smtClean="0"/>
              <a:t> of </a:t>
            </a:r>
            <a:r>
              <a:rPr lang="nl-NL" sz="2400" dirty="0" err="1" smtClean="0"/>
              <a:t>additional</a:t>
            </a:r>
            <a:r>
              <a:rPr lang="nl-NL" sz="2400" dirty="0" smtClean="0"/>
              <a:t> RF</a:t>
            </a:r>
          </a:p>
          <a:p>
            <a:pPr eaLnBrk="1" hangingPunct="1">
              <a:lnSpc>
                <a:spcPct val="90000"/>
              </a:lnSpc>
            </a:pPr>
            <a:r>
              <a:rPr lang="nl-NL" sz="2400" dirty="0" err="1" smtClean="0"/>
              <a:t>Then</a:t>
            </a:r>
            <a:r>
              <a:rPr lang="nl-NL" sz="2400" dirty="0" smtClean="0"/>
              <a:t>: </a:t>
            </a:r>
            <a:r>
              <a:rPr lang="nl-NL" sz="2400" dirty="0" err="1" smtClean="0"/>
              <a:t>to</a:t>
            </a:r>
            <a:r>
              <a:rPr lang="nl-NL" sz="2400" dirty="0" smtClean="0"/>
              <a:t> </a:t>
            </a:r>
            <a:r>
              <a:rPr lang="nl-NL" sz="2400" dirty="0" err="1" smtClean="0"/>
              <a:t>be</a:t>
            </a:r>
            <a:r>
              <a:rPr lang="nl-NL" sz="2400" dirty="0" smtClean="0"/>
              <a:t> on the safe side, doctor </a:t>
            </a:r>
            <a:r>
              <a:rPr lang="nl-NL" sz="2400" dirty="0" err="1" smtClean="0"/>
              <a:t>decides</a:t>
            </a:r>
            <a:r>
              <a:rPr lang="nl-NL" sz="2400" dirty="0" smtClean="0"/>
              <a:t> </a:t>
            </a:r>
            <a:r>
              <a:rPr lang="nl-NL" sz="2400" dirty="0" err="1" smtClean="0"/>
              <a:t>to</a:t>
            </a:r>
            <a:r>
              <a:rPr lang="nl-NL" sz="2400" dirty="0" smtClean="0"/>
              <a:t> </a:t>
            </a:r>
            <a:r>
              <a:rPr lang="nl-NL" sz="2400" dirty="0" err="1" smtClean="0"/>
              <a:t>intensify</a:t>
            </a:r>
            <a:r>
              <a:rPr lang="nl-NL" sz="2400" dirty="0" smtClean="0"/>
              <a:t> treatment</a:t>
            </a:r>
          </a:p>
        </p:txBody>
      </p:sp>
      <p:pic>
        <p:nvPicPr>
          <p:cNvPr id="26628" name="Picture 3" descr="logoDEF"/>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861" t="17992" r="7022" b="18340"/>
          <a:stretch>
            <a:fillRect/>
          </a:stretch>
        </p:blipFill>
        <p:spPr bwMode="auto">
          <a:xfrm>
            <a:off x="7656513" y="61913"/>
            <a:ext cx="1423987" cy="8731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3101105"/>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6600" dirty="0" smtClean="0"/>
              <a:t>Case Report 2</a:t>
            </a:r>
            <a:endParaRPr lang="nl-NL" sz="6600" dirty="0"/>
          </a:p>
        </p:txBody>
      </p:sp>
      <p:sp>
        <p:nvSpPr>
          <p:cNvPr id="3" name="Ondertitel 2"/>
          <p:cNvSpPr>
            <a:spLocks noGrp="1"/>
          </p:cNvSpPr>
          <p:nvPr>
            <p:ph type="subTitle" idx="1"/>
          </p:nvPr>
        </p:nvSpPr>
        <p:spPr/>
        <p:txBody>
          <a:bodyPr/>
          <a:lstStyle/>
          <a:p>
            <a:r>
              <a:rPr lang="nl-NL" dirty="0" smtClean="0"/>
              <a:t>CV risk in </a:t>
            </a:r>
            <a:r>
              <a:rPr lang="nl-NL" dirty="0" err="1" smtClean="0"/>
              <a:t>clinical</a:t>
            </a:r>
            <a:r>
              <a:rPr lang="nl-NL" dirty="0" smtClean="0"/>
              <a:t> </a:t>
            </a:r>
            <a:r>
              <a:rPr lang="nl-NL" dirty="0" err="1" smtClean="0"/>
              <a:t>practice</a:t>
            </a:r>
            <a:r>
              <a:rPr lang="nl-NL" dirty="0" smtClean="0"/>
              <a:t/>
            </a:r>
            <a:br>
              <a:rPr lang="nl-NL" dirty="0" smtClean="0"/>
            </a:br>
            <a:r>
              <a:rPr lang="nl-NL" b="1" dirty="0" smtClean="0"/>
              <a:t>+ </a:t>
            </a:r>
          </a:p>
          <a:p>
            <a:r>
              <a:rPr lang="nl-NL" b="1" dirty="0" smtClean="0"/>
              <a:t>AGE Reader </a:t>
            </a:r>
            <a:r>
              <a:rPr lang="nl-NL" b="1" dirty="0" err="1" smtClean="0"/>
              <a:t>measurement</a:t>
            </a:r>
            <a:endParaRPr lang="nl-NL" b="1" dirty="0"/>
          </a:p>
        </p:txBody>
      </p:sp>
      <p:pic>
        <p:nvPicPr>
          <p:cNvPr id="4" name="Picture 3" descr="logoDEF"/>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861" t="17992" r="7022" b="18340"/>
          <a:stretch>
            <a:fillRect/>
          </a:stretch>
        </p:blipFill>
        <p:spPr bwMode="auto">
          <a:xfrm>
            <a:off x="7656513" y="47625"/>
            <a:ext cx="1423987" cy="8731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024433"/>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8457" y="2164094"/>
            <a:ext cx="4116694" cy="43612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2771" name="Text Box 3"/>
          <p:cNvSpPr txBox="1">
            <a:spLocks noChangeArrowheads="1"/>
          </p:cNvSpPr>
          <p:nvPr/>
        </p:nvSpPr>
        <p:spPr bwMode="auto">
          <a:xfrm>
            <a:off x="4523154" y="3558267"/>
            <a:ext cx="4585350" cy="238219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120000"/>
              </a:lnSpc>
            </a:pPr>
            <a:r>
              <a:rPr lang="en-US" dirty="0"/>
              <a:t>Additive info with AGE reader:</a:t>
            </a:r>
          </a:p>
          <a:p>
            <a:endParaRPr lang="nl-NL" sz="2000" dirty="0" smtClean="0"/>
          </a:p>
          <a:p>
            <a:r>
              <a:rPr lang="nl-NL" sz="2000" dirty="0" err="1" smtClean="0"/>
              <a:t>If</a:t>
            </a:r>
            <a:r>
              <a:rPr lang="nl-NL" sz="2000" dirty="0" smtClean="0"/>
              <a:t> </a:t>
            </a:r>
            <a:r>
              <a:rPr lang="nl-NL" sz="2000" dirty="0"/>
              <a:t>AF =</a:t>
            </a:r>
            <a:r>
              <a:rPr lang="nl-NL" sz="2000" dirty="0" smtClean="0"/>
              <a:t>3.6 </a:t>
            </a:r>
            <a:r>
              <a:rPr lang="nl-NL" sz="2000" dirty="0" smtClean="0">
                <a:sym typeface="Wingdings" pitchFamily="2" charset="2"/>
              </a:rPr>
              <a:t></a:t>
            </a:r>
            <a:r>
              <a:rPr lang="nl-NL" sz="2000" dirty="0" smtClean="0"/>
              <a:t> </a:t>
            </a:r>
            <a:r>
              <a:rPr lang="nl-NL" sz="2000" dirty="0" err="1"/>
              <a:t>median</a:t>
            </a:r>
            <a:r>
              <a:rPr lang="nl-NL" sz="2000" dirty="0"/>
              <a:t> life </a:t>
            </a:r>
            <a:r>
              <a:rPr lang="nl-NL" sz="2000" dirty="0" err="1"/>
              <a:t>expectancy</a:t>
            </a:r>
            <a:r>
              <a:rPr lang="nl-NL" sz="2000" dirty="0"/>
              <a:t> </a:t>
            </a:r>
            <a:r>
              <a:rPr lang="nl-NL" sz="2000" dirty="0" err="1"/>
              <a:t>this</a:t>
            </a:r>
            <a:r>
              <a:rPr lang="nl-NL" sz="2000" dirty="0"/>
              <a:t> </a:t>
            </a:r>
            <a:r>
              <a:rPr lang="nl-NL" sz="2000" dirty="0" err="1"/>
              <a:t>patient</a:t>
            </a:r>
            <a:r>
              <a:rPr lang="nl-NL" sz="2000" dirty="0"/>
              <a:t> 25/2.62 = </a:t>
            </a:r>
            <a:r>
              <a:rPr lang="nl-NL" sz="2000" i="1" dirty="0"/>
              <a:t>9.5 </a:t>
            </a:r>
            <a:r>
              <a:rPr lang="nl-NL" sz="2000" i="1" dirty="0" err="1"/>
              <a:t>yr</a:t>
            </a:r>
            <a:endParaRPr lang="nl-NL" sz="2000" i="1" dirty="0"/>
          </a:p>
          <a:p>
            <a:pPr>
              <a:buFont typeface="Wingdings" charset="2"/>
              <a:buChar char="à"/>
            </a:pPr>
            <a:endParaRPr lang="nl-NL" sz="2000" i="1" dirty="0"/>
          </a:p>
          <a:p>
            <a:r>
              <a:rPr lang="nl-NL" sz="2000" dirty="0" err="1"/>
              <a:t>If</a:t>
            </a:r>
            <a:r>
              <a:rPr lang="nl-NL" sz="2000" dirty="0"/>
              <a:t> </a:t>
            </a:r>
            <a:r>
              <a:rPr lang="nl-NL" sz="2000" dirty="0" smtClean="0"/>
              <a:t>the </a:t>
            </a:r>
            <a:r>
              <a:rPr lang="nl-NL" sz="2000" dirty="0" err="1" smtClean="0"/>
              <a:t>same</a:t>
            </a:r>
            <a:r>
              <a:rPr lang="nl-NL" sz="2000" dirty="0" smtClean="0"/>
              <a:t> </a:t>
            </a:r>
            <a:r>
              <a:rPr lang="nl-NL" sz="2000" dirty="0" err="1"/>
              <a:t>patient</a:t>
            </a:r>
            <a:r>
              <a:rPr lang="nl-NL" sz="2000" dirty="0"/>
              <a:t> has </a:t>
            </a:r>
            <a:r>
              <a:rPr lang="nl-NL" sz="2000" dirty="0" err="1" smtClean="0"/>
              <a:t>an</a:t>
            </a:r>
            <a:r>
              <a:rPr lang="nl-NL" sz="2000" dirty="0" smtClean="0"/>
              <a:t> </a:t>
            </a:r>
            <a:r>
              <a:rPr lang="nl-NL" sz="2000" b="1" dirty="0" smtClean="0"/>
              <a:t>AF </a:t>
            </a:r>
            <a:r>
              <a:rPr lang="nl-NL" sz="2000" b="1" dirty="0"/>
              <a:t>= 2.4</a:t>
            </a:r>
            <a:r>
              <a:rPr lang="nl-NL" sz="2000" dirty="0"/>
              <a:t>, </a:t>
            </a:r>
            <a:r>
              <a:rPr lang="nl-NL" sz="2000" dirty="0" smtClean="0">
                <a:sym typeface="Wingdings" pitchFamily="2" charset="2"/>
              </a:rPr>
              <a:t> </a:t>
            </a:r>
            <a:r>
              <a:rPr lang="nl-NL" sz="2000" dirty="0" err="1" smtClean="0"/>
              <a:t>Median</a:t>
            </a:r>
            <a:r>
              <a:rPr lang="nl-NL" sz="2000" dirty="0" smtClean="0"/>
              <a:t> </a:t>
            </a:r>
            <a:r>
              <a:rPr lang="nl-NL" sz="2000" dirty="0"/>
              <a:t>life </a:t>
            </a:r>
            <a:r>
              <a:rPr lang="nl-NL" sz="2000" dirty="0" err="1"/>
              <a:t>expectancy</a:t>
            </a:r>
            <a:r>
              <a:rPr lang="nl-NL" sz="2000" dirty="0"/>
              <a:t> 14.4 </a:t>
            </a:r>
            <a:r>
              <a:rPr lang="nl-NL" sz="2000" dirty="0" err="1"/>
              <a:t>yr</a:t>
            </a:r>
            <a:endParaRPr lang="nl-NL" sz="2000" dirty="0"/>
          </a:p>
        </p:txBody>
      </p:sp>
      <p:sp>
        <p:nvSpPr>
          <p:cNvPr id="32774" name="Text Box 6"/>
          <p:cNvSpPr txBox="1">
            <a:spLocks noChangeArrowheads="1"/>
          </p:cNvSpPr>
          <p:nvPr/>
        </p:nvSpPr>
        <p:spPr bwMode="auto">
          <a:xfrm>
            <a:off x="5292080" y="2623702"/>
            <a:ext cx="2494690" cy="4616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nl-NL" b="1" dirty="0" smtClean="0"/>
              <a:t>AF </a:t>
            </a:r>
            <a:r>
              <a:rPr lang="nl-NL" b="1" dirty="0" err="1" smtClean="0"/>
              <a:t>value</a:t>
            </a:r>
            <a:r>
              <a:rPr lang="nl-NL" b="1" dirty="0" smtClean="0"/>
              <a:t> = </a:t>
            </a:r>
            <a:r>
              <a:rPr lang="nl-NL" b="1" dirty="0"/>
              <a:t>3.6.</a:t>
            </a:r>
            <a:endParaRPr lang="nl-NL" dirty="0"/>
          </a:p>
        </p:txBody>
      </p:sp>
      <p:pic>
        <p:nvPicPr>
          <p:cNvPr id="32775" name="Picture 3" descr="logoDEF"/>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861" t="17992" r="7022" b="18340"/>
          <a:stretch>
            <a:fillRect/>
          </a:stretch>
        </p:blipFill>
        <p:spPr bwMode="auto">
          <a:xfrm>
            <a:off x="7656513" y="47625"/>
            <a:ext cx="1423987" cy="8731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en-US" dirty="0" smtClean="0"/>
              <a:t>Clinical practice</a:t>
            </a:r>
            <a:endParaRPr lang="nl-NL" dirty="0"/>
          </a:p>
        </p:txBody>
      </p:sp>
      <p:sp>
        <p:nvSpPr>
          <p:cNvPr id="3" name="Tijdelijke aanduiding voor inhoud 2"/>
          <p:cNvSpPr>
            <a:spLocks noGrp="1"/>
          </p:cNvSpPr>
          <p:nvPr>
            <p:ph idx="1"/>
          </p:nvPr>
        </p:nvSpPr>
        <p:spPr>
          <a:xfrm>
            <a:off x="408354" y="1412777"/>
            <a:ext cx="8268102" cy="751318"/>
          </a:xfrm>
        </p:spPr>
        <p:txBody>
          <a:bodyPr/>
          <a:lstStyle/>
          <a:p>
            <a:r>
              <a:rPr lang="nl-NL" dirty="0" smtClean="0"/>
              <a:t>AGE Reader in </a:t>
            </a:r>
            <a:r>
              <a:rPr lang="nl-NL" dirty="0" err="1" smtClean="0"/>
              <a:t>clinical</a:t>
            </a:r>
            <a:r>
              <a:rPr lang="nl-NL" dirty="0" smtClean="0"/>
              <a:t> </a:t>
            </a:r>
            <a:r>
              <a:rPr lang="nl-NL" dirty="0" err="1" smtClean="0"/>
              <a:t>practive</a:t>
            </a:r>
            <a:endParaRPr lang="nl-N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6126171"/>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algn="l"/>
            <a:r>
              <a:rPr lang="en-US" sz="5400" dirty="0" smtClean="0">
                <a:effectLst/>
              </a:rPr>
              <a:t>Extension to T1DM</a:t>
            </a:r>
            <a:endParaRPr lang="nl-NL" sz="5400" dirty="0" smtClean="0">
              <a:effectLst/>
            </a:endParaRPr>
          </a:p>
        </p:txBody>
      </p:sp>
      <p:sp>
        <p:nvSpPr>
          <p:cNvPr id="48131" name="Rectangle 3"/>
          <p:cNvSpPr>
            <a:spLocks noGrp="1" noChangeArrowheads="1"/>
          </p:cNvSpPr>
          <p:nvPr>
            <p:ph type="body" sz="half" idx="1"/>
          </p:nvPr>
        </p:nvSpPr>
        <p:spPr>
          <a:xfrm>
            <a:off x="395288" y="1927225"/>
            <a:ext cx="4752776" cy="4525963"/>
          </a:xfrm>
        </p:spPr>
        <p:txBody>
          <a:bodyPr/>
          <a:lstStyle/>
          <a:p>
            <a:r>
              <a:rPr lang="nl-NL" sz="2800" dirty="0" err="1" smtClean="0"/>
              <a:t>Chabroux</a:t>
            </a:r>
            <a:r>
              <a:rPr lang="nl-NL" sz="2800" dirty="0" smtClean="0"/>
              <a:t> et al. (2010):</a:t>
            </a:r>
            <a:br>
              <a:rPr lang="nl-NL" sz="2800" dirty="0" smtClean="0"/>
            </a:br>
            <a:endParaRPr lang="nl-NL" sz="2800" dirty="0" smtClean="0"/>
          </a:p>
          <a:p>
            <a:r>
              <a:rPr lang="nl-NL" sz="2800" dirty="0" smtClean="0"/>
              <a:t>French </a:t>
            </a:r>
            <a:r>
              <a:rPr lang="nl-NL" sz="2800" dirty="0" err="1" smtClean="0"/>
              <a:t>study</a:t>
            </a:r>
            <a:r>
              <a:rPr lang="nl-NL" sz="2800" dirty="0" smtClean="0"/>
              <a:t> in Lyon </a:t>
            </a:r>
            <a:r>
              <a:rPr lang="nl-NL" sz="2800" dirty="0" err="1" smtClean="0"/>
              <a:t>region</a:t>
            </a:r>
            <a:r>
              <a:rPr lang="nl-NL" sz="2800" dirty="0" smtClean="0"/>
              <a:t> in T1DM</a:t>
            </a:r>
          </a:p>
          <a:p>
            <a:r>
              <a:rPr lang="nl-NL" sz="2800" dirty="0" err="1" smtClean="0"/>
              <a:t>Confirms</a:t>
            </a:r>
            <a:r>
              <a:rPr lang="nl-NL" sz="2800" dirty="0" smtClean="0"/>
              <a:t> </a:t>
            </a:r>
            <a:r>
              <a:rPr lang="nl-NL" sz="2800" dirty="0" err="1" smtClean="0"/>
              <a:t>associations</a:t>
            </a:r>
            <a:r>
              <a:rPr lang="nl-NL" sz="2800" dirty="0" smtClean="0"/>
              <a:t> </a:t>
            </a:r>
            <a:r>
              <a:rPr lang="nl-NL" sz="2800" dirty="0" err="1" smtClean="0"/>
              <a:t>between</a:t>
            </a:r>
            <a:r>
              <a:rPr lang="nl-NL" sz="2800" dirty="0" smtClean="0"/>
              <a:t> AGE reader levels </a:t>
            </a:r>
            <a:r>
              <a:rPr lang="nl-NL" sz="2800" dirty="0" err="1" smtClean="0"/>
              <a:t>and</a:t>
            </a:r>
            <a:r>
              <a:rPr lang="nl-NL" sz="2800" dirty="0" smtClean="0"/>
              <a:t> </a:t>
            </a:r>
            <a:r>
              <a:rPr lang="nl-NL" sz="2800" dirty="0" err="1" smtClean="0"/>
              <a:t>nephropathy</a:t>
            </a:r>
            <a:r>
              <a:rPr lang="nl-NL" sz="2800" dirty="0" smtClean="0"/>
              <a:t> </a:t>
            </a:r>
            <a:r>
              <a:rPr lang="nl-NL" sz="2800" dirty="0" err="1" smtClean="0"/>
              <a:t>and</a:t>
            </a:r>
            <a:r>
              <a:rPr lang="nl-NL" sz="2800" dirty="0" smtClean="0"/>
              <a:t> </a:t>
            </a:r>
            <a:r>
              <a:rPr lang="nl-NL" sz="2800" dirty="0" err="1" smtClean="0"/>
              <a:t>neuropathy</a:t>
            </a:r>
            <a:r>
              <a:rPr lang="nl-NL" sz="2800" dirty="0" smtClean="0"/>
              <a:t> </a:t>
            </a:r>
            <a:r>
              <a:rPr lang="nl-NL" sz="2800" dirty="0" err="1" smtClean="0"/>
              <a:t>complications</a:t>
            </a:r>
            <a:endParaRPr lang="nl-NL" sz="2800" dirty="0" smtClean="0"/>
          </a:p>
          <a:p>
            <a:endParaRPr lang="nl-NL" sz="2800" dirty="0" smtClean="0"/>
          </a:p>
        </p:txBody>
      </p:sp>
      <p:pic>
        <p:nvPicPr>
          <p:cNvPr id="48132" name="Picture 1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69896" y="1916113"/>
            <a:ext cx="3836004" cy="302505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8133" name="Picture 3" descr="logoDEF"/>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861" t="17992" r="7022" b="18340"/>
          <a:stretch>
            <a:fillRect/>
          </a:stretch>
        </p:blipFill>
        <p:spPr bwMode="auto">
          <a:xfrm>
            <a:off x="7656513" y="47625"/>
            <a:ext cx="1423987" cy="8731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5634672"/>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pPr algn="l"/>
            <a:r>
              <a:rPr lang="en-US" sz="5400" dirty="0" smtClean="0">
                <a:effectLst/>
              </a:rPr>
              <a:t>Added proof in T2DM; </a:t>
            </a:r>
            <a:endParaRPr lang="nl-NL" sz="5400" dirty="0" smtClean="0">
              <a:effectLst/>
            </a:endParaRPr>
          </a:p>
        </p:txBody>
      </p:sp>
      <p:sp>
        <p:nvSpPr>
          <p:cNvPr id="49156" name="Rectangle 3"/>
          <p:cNvSpPr>
            <a:spLocks noGrp="1" noChangeArrowheads="1"/>
          </p:cNvSpPr>
          <p:nvPr>
            <p:ph type="body" sz="half" idx="1"/>
          </p:nvPr>
        </p:nvSpPr>
        <p:spPr>
          <a:xfrm>
            <a:off x="468313" y="1782763"/>
            <a:ext cx="4038600" cy="4525962"/>
          </a:xfrm>
        </p:spPr>
        <p:txBody>
          <a:bodyPr/>
          <a:lstStyle/>
          <a:p>
            <a:pPr>
              <a:lnSpc>
                <a:spcPct val="80000"/>
              </a:lnSpc>
            </a:pPr>
            <a:r>
              <a:rPr lang="nl-NL" sz="2400" dirty="0" smtClean="0"/>
              <a:t>AURORA </a:t>
            </a:r>
            <a:r>
              <a:rPr lang="nl-NL" sz="2400" dirty="0" err="1" smtClean="0"/>
              <a:t>study</a:t>
            </a:r>
            <a:r>
              <a:rPr lang="nl-NL" sz="2400" dirty="0" smtClean="0"/>
              <a:t>:</a:t>
            </a:r>
          </a:p>
          <a:p>
            <a:pPr>
              <a:lnSpc>
                <a:spcPct val="80000"/>
              </a:lnSpc>
            </a:pPr>
            <a:r>
              <a:rPr lang="nl-NL" sz="2400" dirty="0" smtClean="0"/>
              <a:t>Cross-</a:t>
            </a:r>
            <a:r>
              <a:rPr lang="nl-NL" sz="2400" dirty="0" err="1" smtClean="0"/>
              <a:t>sectional</a:t>
            </a:r>
            <a:r>
              <a:rPr lang="nl-NL" sz="2400" dirty="0" smtClean="0"/>
              <a:t> </a:t>
            </a:r>
            <a:r>
              <a:rPr lang="nl-NL" sz="2400" dirty="0" err="1" smtClean="0"/>
              <a:t>study</a:t>
            </a:r>
            <a:r>
              <a:rPr lang="nl-NL" sz="2400" dirty="0" smtClean="0"/>
              <a:t> in 566 T2DM </a:t>
            </a:r>
            <a:r>
              <a:rPr lang="nl-NL" sz="2400" dirty="0" err="1" smtClean="0"/>
              <a:t>patients</a:t>
            </a:r>
            <a:r>
              <a:rPr lang="nl-NL" sz="2400" dirty="0" smtClean="0"/>
              <a:t> </a:t>
            </a:r>
            <a:r>
              <a:rPr lang="nl-NL" sz="2400" dirty="0" err="1" smtClean="0"/>
              <a:t>controlled</a:t>
            </a:r>
            <a:r>
              <a:rPr lang="nl-NL" sz="2400" dirty="0" smtClean="0"/>
              <a:t> in 5 Dutch </a:t>
            </a:r>
            <a:r>
              <a:rPr lang="nl-NL" sz="2400" dirty="0" err="1" smtClean="0"/>
              <a:t>hospitals</a:t>
            </a:r>
            <a:r>
              <a:rPr lang="nl-NL" sz="2400" dirty="0" smtClean="0"/>
              <a:t>: </a:t>
            </a:r>
            <a:r>
              <a:rPr lang="nl-NL" sz="2400" dirty="0" err="1" smtClean="0"/>
              <a:t>sicker</a:t>
            </a:r>
            <a:r>
              <a:rPr lang="nl-NL" sz="2400" dirty="0" smtClean="0"/>
              <a:t>, </a:t>
            </a:r>
            <a:r>
              <a:rPr lang="nl-NL" sz="2400" dirty="0" err="1" smtClean="0"/>
              <a:t>higher</a:t>
            </a:r>
            <a:r>
              <a:rPr lang="nl-NL" sz="2400" dirty="0" smtClean="0"/>
              <a:t> HbA1c, more </a:t>
            </a:r>
            <a:r>
              <a:rPr lang="nl-NL" sz="2400" dirty="0" err="1" smtClean="0"/>
              <a:t>comorbidity</a:t>
            </a:r>
            <a:endParaRPr lang="nl-NL" sz="2400" dirty="0" smtClean="0"/>
          </a:p>
          <a:p>
            <a:pPr>
              <a:lnSpc>
                <a:spcPct val="80000"/>
              </a:lnSpc>
            </a:pPr>
            <a:r>
              <a:rPr lang="nl-NL" sz="2400" dirty="0" err="1" smtClean="0"/>
              <a:t>Relation</a:t>
            </a:r>
            <a:r>
              <a:rPr lang="nl-NL" sz="2400" dirty="0" smtClean="0"/>
              <a:t> SAF </a:t>
            </a:r>
            <a:r>
              <a:rPr lang="nl-NL" sz="2400" dirty="0" err="1" smtClean="0"/>
              <a:t>with</a:t>
            </a:r>
            <a:r>
              <a:rPr lang="nl-NL" sz="2400" dirty="0" smtClean="0"/>
              <a:t> </a:t>
            </a:r>
            <a:r>
              <a:rPr lang="nl-NL" sz="2400" dirty="0" err="1" smtClean="0"/>
              <a:t>complications</a:t>
            </a:r>
            <a:r>
              <a:rPr lang="nl-NL" sz="2400" dirty="0" smtClean="0"/>
              <a:t> </a:t>
            </a:r>
            <a:r>
              <a:rPr lang="nl-NL" sz="2400" dirty="0" err="1" smtClean="0"/>
              <a:t>similar</a:t>
            </a:r>
            <a:r>
              <a:rPr lang="nl-NL" sz="2400" dirty="0" smtClean="0"/>
              <a:t> </a:t>
            </a:r>
            <a:r>
              <a:rPr lang="nl-NL" sz="2400" dirty="0" err="1" smtClean="0"/>
              <a:t>to</a:t>
            </a:r>
            <a:r>
              <a:rPr lang="nl-NL" sz="2400" dirty="0" smtClean="0"/>
              <a:t> </a:t>
            </a:r>
            <a:r>
              <a:rPr lang="nl-NL" sz="2400" dirty="0" err="1" smtClean="0"/>
              <a:t>previous</a:t>
            </a:r>
            <a:r>
              <a:rPr lang="nl-NL" sz="2400" dirty="0" smtClean="0"/>
              <a:t> </a:t>
            </a:r>
            <a:r>
              <a:rPr lang="nl-NL" sz="2400" dirty="0" err="1" smtClean="0"/>
              <a:t>study</a:t>
            </a:r>
            <a:r>
              <a:rPr lang="nl-NL" sz="2400" dirty="0" smtClean="0"/>
              <a:t> in </a:t>
            </a:r>
            <a:r>
              <a:rPr lang="nl-NL" sz="2400" dirty="0" err="1" smtClean="0"/>
              <a:t>primary</a:t>
            </a:r>
            <a:r>
              <a:rPr lang="nl-NL" sz="2400" dirty="0" smtClean="0"/>
              <a:t> care, </a:t>
            </a:r>
            <a:r>
              <a:rPr lang="nl-NL" sz="2400" dirty="0" err="1" smtClean="0"/>
              <a:t>better</a:t>
            </a:r>
            <a:r>
              <a:rPr lang="nl-NL" sz="2400" dirty="0" smtClean="0"/>
              <a:t> </a:t>
            </a:r>
            <a:r>
              <a:rPr lang="nl-NL" sz="2400" dirty="0" err="1" smtClean="0"/>
              <a:t>controlled</a:t>
            </a:r>
            <a:r>
              <a:rPr lang="nl-NL" sz="2400" dirty="0" smtClean="0"/>
              <a:t> </a:t>
            </a:r>
            <a:r>
              <a:rPr lang="nl-NL" sz="2400" dirty="0" err="1" smtClean="0"/>
              <a:t>patients</a:t>
            </a:r>
            <a:endParaRPr lang="nl-NL" sz="2400" dirty="0" smtClean="0"/>
          </a:p>
          <a:p>
            <a:pPr>
              <a:lnSpc>
                <a:spcPct val="80000"/>
              </a:lnSpc>
            </a:pPr>
            <a:r>
              <a:rPr lang="nl-NL" sz="2400" dirty="0" smtClean="0"/>
              <a:t>SAF </a:t>
            </a:r>
            <a:r>
              <a:rPr lang="nl-NL" sz="2400" dirty="0" err="1" smtClean="0"/>
              <a:t>adds</a:t>
            </a:r>
            <a:r>
              <a:rPr lang="nl-NL" sz="2400" dirty="0" smtClean="0"/>
              <a:t> </a:t>
            </a:r>
            <a:r>
              <a:rPr lang="nl-NL" sz="2400" dirty="0" err="1" smtClean="0"/>
              <a:t>again</a:t>
            </a:r>
            <a:r>
              <a:rPr lang="nl-NL" sz="2400" dirty="0" smtClean="0"/>
              <a:t> </a:t>
            </a:r>
            <a:r>
              <a:rPr lang="nl-NL" sz="2400" dirty="0" err="1" smtClean="0"/>
              <a:t>to</a:t>
            </a:r>
            <a:r>
              <a:rPr lang="nl-NL" sz="2400" dirty="0" smtClean="0"/>
              <a:t> UKPDS!</a:t>
            </a:r>
          </a:p>
        </p:txBody>
      </p:sp>
      <p:graphicFrame>
        <p:nvGraphicFramePr>
          <p:cNvPr id="49154" name="Object 4"/>
          <p:cNvGraphicFramePr>
            <a:graphicFrameLocks noGrp="1"/>
          </p:cNvGraphicFramePr>
          <p:nvPr>
            <p:ph sz="half" idx="2"/>
          </p:nvPr>
        </p:nvGraphicFramePr>
        <p:xfrm>
          <a:off x="4716463" y="1739900"/>
          <a:ext cx="4438650" cy="3743325"/>
        </p:xfrm>
        <a:graphic>
          <a:graphicData uri="http://schemas.openxmlformats.org/presentationml/2006/ole">
            <p:oleObj spid="_x0000_s4102" name="Grafiek" r:id="rId3" imgW="3708400" imgH="2387600" progId="Excel.Chart.8">
              <p:embed/>
            </p:oleObj>
          </a:graphicData>
        </a:graphic>
      </p:graphicFrame>
      <p:sp>
        <p:nvSpPr>
          <p:cNvPr id="49157" name="Text Box 6"/>
          <p:cNvSpPr txBox="1">
            <a:spLocks noChangeArrowheads="1"/>
          </p:cNvSpPr>
          <p:nvPr/>
        </p:nvSpPr>
        <p:spPr bwMode="auto">
          <a:xfrm>
            <a:off x="5148263" y="5516563"/>
            <a:ext cx="3744912" cy="641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nl-NL" sz="1800"/>
              <a:t>Independent contribution SAF to UKPDS RS for existing CVD</a:t>
            </a:r>
            <a:endParaRPr lang="en-US" sz="1800"/>
          </a:p>
        </p:txBody>
      </p:sp>
      <p:sp>
        <p:nvSpPr>
          <p:cNvPr id="49158" name="Text Box 7"/>
          <p:cNvSpPr txBox="1">
            <a:spLocks noChangeArrowheads="1"/>
          </p:cNvSpPr>
          <p:nvPr/>
        </p:nvSpPr>
        <p:spPr bwMode="auto">
          <a:xfrm>
            <a:off x="539750" y="6381750"/>
            <a:ext cx="4608513"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nl-NL" sz="1800" dirty="0"/>
              <a:t>Noordzij, EASD 2011;subm. Diabetes </a:t>
            </a:r>
            <a:r>
              <a:rPr lang="nl-NL" sz="1800" dirty="0" smtClean="0"/>
              <a:t>care</a:t>
            </a:r>
            <a:endParaRPr lang="en-US" sz="1800" dirty="0"/>
          </a:p>
        </p:txBody>
      </p:sp>
      <p:pic>
        <p:nvPicPr>
          <p:cNvPr id="49159" name="Picture 3" descr="logoDEF"/>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861" t="17992" r="7022" b="18340"/>
          <a:stretch>
            <a:fillRect/>
          </a:stretch>
        </p:blipFill>
        <p:spPr bwMode="auto">
          <a:xfrm>
            <a:off x="7656513" y="47625"/>
            <a:ext cx="1423987" cy="8731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358998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323850" y="1855788"/>
            <a:ext cx="8820150" cy="3589436"/>
          </a:xfrm>
        </p:spPr>
        <p:txBody>
          <a:bodyPr/>
          <a:lstStyle/>
          <a:p>
            <a:pPr>
              <a:buFont typeface="Wingdings" charset="2"/>
              <a:buChar char="§"/>
            </a:pPr>
            <a:r>
              <a:rPr lang="en-US" sz="2800" dirty="0"/>
              <a:t>CV complications and mortality in renal failure:</a:t>
            </a:r>
            <a:endParaRPr lang="nl-NL" sz="2800" dirty="0" smtClean="0"/>
          </a:p>
          <a:p>
            <a:pPr>
              <a:buFont typeface="Wingdings" charset="2"/>
              <a:buChar char="§"/>
            </a:pPr>
            <a:r>
              <a:rPr lang="nl-NL" sz="2800" dirty="0" smtClean="0"/>
              <a:t>In </a:t>
            </a:r>
            <a:r>
              <a:rPr lang="nl-NL" sz="2800" dirty="0" err="1" smtClean="0"/>
              <a:t>dialysis</a:t>
            </a:r>
            <a:r>
              <a:rPr lang="nl-NL" sz="2800" dirty="0" smtClean="0"/>
              <a:t> </a:t>
            </a:r>
            <a:r>
              <a:rPr lang="nl-NL" sz="2800" dirty="0" err="1" smtClean="0"/>
              <a:t>patients</a:t>
            </a:r>
            <a:r>
              <a:rPr lang="nl-NL" sz="2800" dirty="0" smtClean="0"/>
              <a:t>: 2 new, </a:t>
            </a:r>
            <a:r>
              <a:rPr lang="nl-NL" sz="2800" dirty="0" err="1" smtClean="0"/>
              <a:t>Japanese</a:t>
            </a:r>
            <a:r>
              <a:rPr lang="nl-NL" sz="2800" dirty="0" smtClean="0"/>
              <a:t> </a:t>
            </a:r>
            <a:r>
              <a:rPr lang="nl-NL" sz="2800" dirty="0" err="1" smtClean="0"/>
              <a:t>and</a:t>
            </a:r>
            <a:r>
              <a:rPr lang="nl-NL" sz="2800" dirty="0" smtClean="0"/>
              <a:t> Dutch , </a:t>
            </a:r>
            <a:r>
              <a:rPr lang="nl-NL" sz="2800" dirty="0" err="1" smtClean="0"/>
              <a:t>cohorts</a:t>
            </a:r>
            <a:r>
              <a:rPr lang="nl-NL" sz="2800" dirty="0" smtClean="0"/>
              <a:t>. </a:t>
            </a:r>
            <a:r>
              <a:rPr lang="nl-NL" sz="2800" dirty="0" err="1" smtClean="0"/>
              <a:t>Now</a:t>
            </a:r>
            <a:r>
              <a:rPr lang="nl-NL" sz="2800" dirty="0" smtClean="0"/>
              <a:t> studies </a:t>
            </a:r>
            <a:r>
              <a:rPr lang="nl-NL" sz="2800" dirty="0" err="1" smtClean="0"/>
              <a:t>available</a:t>
            </a:r>
            <a:r>
              <a:rPr lang="nl-NL" sz="2800" dirty="0" smtClean="0"/>
              <a:t> in 3 different </a:t>
            </a:r>
            <a:r>
              <a:rPr lang="nl-NL" sz="2800" dirty="0" err="1" smtClean="0"/>
              <a:t>cohorts</a:t>
            </a:r>
            <a:r>
              <a:rPr lang="nl-NL" sz="2800" dirty="0" smtClean="0"/>
              <a:t> on </a:t>
            </a:r>
            <a:r>
              <a:rPr lang="nl-NL" sz="2800" dirty="0" err="1" smtClean="0"/>
              <a:t>predictive</a:t>
            </a:r>
            <a:r>
              <a:rPr lang="nl-NL" sz="2800" dirty="0" smtClean="0"/>
              <a:t> </a:t>
            </a:r>
            <a:r>
              <a:rPr lang="nl-NL" sz="2800" dirty="0" err="1" smtClean="0"/>
              <a:t>value</a:t>
            </a:r>
            <a:r>
              <a:rPr lang="nl-NL" sz="2800" dirty="0" smtClean="0"/>
              <a:t> in </a:t>
            </a:r>
            <a:r>
              <a:rPr lang="nl-NL" sz="2800" dirty="0" err="1" smtClean="0"/>
              <a:t>hemodialysis</a:t>
            </a:r>
            <a:r>
              <a:rPr lang="nl-NL" sz="2800" dirty="0" smtClean="0"/>
              <a:t> </a:t>
            </a:r>
            <a:r>
              <a:rPr lang="nl-NL" sz="2800" dirty="0" err="1" smtClean="0"/>
              <a:t>patients</a:t>
            </a:r>
            <a:endParaRPr lang="nl-NL" sz="2800" dirty="0" smtClean="0"/>
          </a:p>
          <a:p>
            <a:pPr>
              <a:buFont typeface="Wingdings" charset="2"/>
              <a:buChar char="§"/>
            </a:pPr>
            <a:r>
              <a:rPr lang="nl-NL" sz="2800" dirty="0" smtClean="0"/>
              <a:t>More </a:t>
            </a:r>
            <a:r>
              <a:rPr lang="nl-NL" sz="2800" dirty="0" err="1" smtClean="0"/>
              <a:t>importantly</a:t>
            </a:r>
            <a:r>
              <a:rPr lang="nl-NL" sz="2800" dirty="0" smtClean="0"/>
              <a:t>: </a:t>
            </a:r>
            <a:r>
              <a:rPr lang="nl-NL" sz="2800" dirty="0" err="1" smtClean="0"/>
              <a:t>association</a:t>
            </a:r>
            <a:r>
              <a:rPr lang="nl-NL" sz="2800" dirty="0" smtClean="0"/>
              <a:t> SAF </a:t>
            </a:r>
            <a:r>
              <a:rPr lang="nl-NL" sz="2800" dirty="0" err="1" smtClean="0"/>
              <a:t>with</a:t>
            </a:r>
            <a:r>
              <a:rPr lang="nl-NL" sz="2800" dirty="0" smtClean="0"/>
              <a:t> CV </a:t>
            </a:r>
            <a:r>
              <a:rPr lang="nl-NL" sz="2800" dirty="0" err="1" smtClean="0"/>
              <a:t>complications</a:t>
            </a:r>
            <a:r>
              <a:rPr lang="nl-NL" sz="2800" dirty="0" smtClean="0"/>
              <a:t> </a:t>
            </a:r>
            <a:r>
              <a:rPr lang="nl-NL" sz="2800" dirty="0" err="1" smtClean="0"/>
              <a:t>extends</a:t>
            </a:r>
            <a:r>
              <a:rPr lang="nl-NL" sz="2800" dirty="0" smtClean="0"/>
              <a:t> </a:t>
            </a:r>
            <a:r>
              <a:rPr lang="nl-NL" sz="2800" dirty="0" err="1" smtClean="0"/>
              <a:t>also</a:t>
            </a:r>
            <a:r>
              <a:rPr lang="nl-NL" sz="2800" dirty="0" smtClean="0"/>
              <a:t> </a:t>
            </a:r>
            <a:r>
              <a:rPr lang="nl-NL" sz="2800" dirty="0" err="1" smtClean="0"/>
              <a:t>to</a:t>
            </a:r>
            <a:r>
              <a:rPr lang="nl-NL" sz="2800" dirty="0" smtClean="0"/>
              <a:t> CKD  3 (GFR 30-60 ml/min)(</a:t>
            </a:r>
            <a:r>
              <a:rPr lang="en-US" sz="2800" dirty="0" smtClean="0"/>
              <a:t>McIntyre, RRID; CJASN 2011):</a:t>
            </a:r>
          </a:p>
          <a:p>
            <a:pPr>
              <a:buFont typeface="Wingdings" charset="2"/>
              <a:buNone/>
            </a:pPr>
            <a:r>
              <a:rPr lang="en-US" sz="2800" dirty="0" smtClean="0"/>
              <a:t>	</a:t>
            </a:r>
            <a:br>
              <a:rPr lang="en-US" sz="2800" dirty="0" smtClean="0"/>
            </a:br>
            <a:r>
              <a:rPr lang="en-US" b="1" dirty="0" smtClean="0"/>
              <a:t>Therapeutic </a:t>
            </a:r>
            <a:r>
              <a:rPr lang="en-US" sz="2800" b="1" dirty="0" smtClean="0"/>
              <a:t>i</a:t>
            </a:r>
            <a:r>
              <a:rPr lang="en-US" b="1" dirty="0" smtClean="0"/>
              <a:t>mplications more important in this group !</a:t>
            </a:r>
            <a:endParaRPr lang="nl-NL" dirty="0" smtClean="0"/>
          </a:p>
          <a:p>
            <a:pPr>
              <a:buFont typeface="Wingdings" charset="2"/>
              <a:buChar char="§"/>
            </a:pPr>
            <a:endParaRPr lang="nl-NL" dirty="0" smtClean="0"/>
          </a:p>
        </p:txBody>
      </p:sp>
      <p:pic>
        <p:nvPicPr>
          <p:cNvPr id="50180" name="Picture 3" descr="logoDEF"/>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861" t="17992" r="7022" b="18340"/>
          <a:stretch>
            <a:fillRect/>
          </a:stretch>
        </p:blipFill>
        <p:spPr bwMode="auto">
          <a:xfrm>
            <a:off x="7656513" y="47625"/>
            <a:ext cx="1423987" cy="8731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nl-NL" dirty="0" err="1" smtClean="0"/>
              <a:t>Renal</a:t>
            </a:r>
            <a:r>
              <a:rPr lang="nl-NL" dirty="0" smtClean="0"/>
              <a:t> failure</a:t>
            </a:r>
            <a:endParaRPr lang="nl-N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2192775"/>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2" name="Picture 10"/>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8313" y="2852738"/>
            <a:ext cx="8193087" cy="33956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1203" name="Picture 1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8313" y="404813"/>
            <a:ext cx="8193087" cy="1676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1204" name="Picture 1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8313" y="2276475"/>
            <a:ext cx="4608512" cy="239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1681664"/>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t>USPs AGE Reader	</a:t>
            </a:r>
            <a:endParaRPr lang="en-US" dirty="0"/>
          </a:p>
        </p:txBody>
      </p:sp>
      <p:sp>
        <p:nvSpPr>
          <p:cNvPr id="7" name="Tijdelijke aanduiding voor inhoud 6"/>
          <p:cNvSpPr>
            <a:spLocks noGrp="1"/>
          </p:cNvSpPr>
          <p:nvPr>
            <p:ph idx="1"/>
          </p:nvPr>
        </p:nvSpPr>
        <p:spPr>
          <a:xfrm>
            <a:off x="457200" y="1318592"/>
            <a:ext cx="8229600" cy="4486672"/>
          </a:xfrm>
        </p:spPr>
        <p:txBody>
          <a:bodyPr/>
          <a:lstStyle/>
          <a:p>
            <a:r>
              <a:rPr lang="en-US" dirty="0" smtClean="0"/>
              <a:t>Clinically proven</a:t>
            </a:r>
          </a:p>
          <a:p>
            <a:r>
              <a:rPr lang="en-US" dirty="0" smtClean="0"/>
              <a:t>Non-invasive</a:t>
            </a:r>
          </a:p>
          <a:p>
            <a:r>
              <a:rPr lang="en-US" dirty="0" smtClean="0"/>
              <a:t>Reproducibility</a:t>
            </a:r>
          </a:p>
          <a:p>
            <a:r>
              <a:rPr lang="en-US" dirty="0" smtClean="0"/>
              <a:t>No consumables</a:t>
            </a:r>
          </a:p>
          <a:p>
            <a:r>
              <a:rPr lang="en-US" dirty="0" smtClean="0"/>
              <a:t>Quick</a:t>
            </a:r>
          </a:p>
          <a:p>
            <a:r>
              <a:rPr lang="en-US" dirty="0" smtClean="0"/>
              <a:t>Easy to perform</a:t>
            </a:r>
          </a:p>
          <a:p>
            <a:r>
              <a:rPr lang="en-US" dirty="0" smtClean="0"/>
              <a:t>Very few competitors</a:t>
            </a:r>
          </a:p>
          <a:p>
            <a:endParaRPr lang="en-US" dirty="0"/>
          </a:p>
        </p:txBody>
      </p:sp>
      <p:pic>
        <p:nvPicPr>
          <p:cNvPr id="8" name="Picture 3" descr="logoDEF"/>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861" t="17992" r="7022" b="18340"/>
          <a:stretch>
            <a:fillRect/>
          </a:stretch>
        </p:blipFill>
        <p:spPr bwMode="auto">
          <a:xfrm>
            <a:off x="7656513" y="47625"/>
            <a:ext cx="1423987" cy="8731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75862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ekstvak 3"/>
          <p:cNvSpPr txBox="1">
            <a:spLocks noChangeArrowheads="1"/>
          </p:cNvSpPr>
          <p:nvPr/>
        </p:nvSpPr>
        <p:spPr bwMode="auto">
          <a:xfrm>
            <a:off x="1042988" y="764704"/>
            <a:ext cx="7489825" cy="1754187"/>
          </a:xfrm>
          <a:prstGeom prst="rect">
            <a:avLst/>
          </a:prstGeom>
          <a:noFill/>
          <a:ln w="9525">
            <a:noFill/>
            <a:miter lim="800000"/>
            <a:headEnd/>
            <a:tailEnd/>
          </a:ln>
        </p:spPr>
        <p:txBody>
          <a:bodyPr>
            <a:spAutoFit/>
          </a:bodyPr>
          <a:lstStyle/>
          <a:p>
            <a:pPr algn="ctr"/>
            <a:r>
              <a:rPr lang="en-US" sz="5400" dirty="0"/>
              <a:t>Thank you for your attention</a:t>
            </a:r>
          </a:p>
        </p:txBody>
      </p:sp>
      <p:pic>
        <p:nvPicPr>
          <p:cNvPr id="4" name="Picture 3" descr="logoDEF"/>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861" t="17992" r="7022" b="18340"/>
          <a:stretch>
            <a:fillRect/>
          </a:stretch>
        </p:blipFill>
        <p:spPr bwMode="auto">
          <a:xfrm>
            <a:off x="2411760" y="2996952"/>
            <a:ext cx="4896544" cy="300234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8404723"/>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t>Introduction</a:t>
            </a:r>
            <a:endParaRPr lang="en-US" dirty="0"/>
          </a:p>
        </p:txBody>
      </p:sp>
      <p:sp>
        <p:nvSpPr>
          <p:cNvPr id="7" name="Tijdelijke aanduiding voor inhoud 6"/>
          <p:cNvSpPr>
            <a:spLocks noGrp="1"/>
          </p:cNvSpPr>
          <p:nvPr>
            <p:ph idx="1"/>
          </p:nvPr>
        </p:nvSpPr>
        <p:spPr>
          <a:xfrm>
            <a:off x="457200" y="1639341"/>
            <a:ext cx="8229600" cy="3589859"/>
          </a:xfrm>
        </p:spPr>
        <p:txBody>
          <a:bodyPr/>
          <a:lstStyle/>
          <a:p>
            <a:pPr>
              <a:lnSpc>
                <a:spcPct val="150000"/>
              </a:lnSpc>
            </a:pPr>
            <a:r>
              <a:rPr lang="en-US" dirty="0" smtClean="0"/>
              <a:t>Cardiovascular risk</a:t>
            </a:r>
          </a:p>
          <a:p>
            <a:pPr>
              <a:lnSpc>
                <a:spcPct val="150000"/>
              </a:lnSpc>
            </a:pPr>
            <a:r>
              <a:rPr lang="en-US" dirty="0" smtClean="0"/>
              <a:t>Measuring CV risk</a:t>
            </a:r>
          </a:p>
          <a:p>
            <a:pPr>
              <a:lnSpc>
                <a:spcPct val="150000"/>
              </a:lnSpc>
            </a:pPr>
            <a:r>
              <a:rPr lang="en-US" dirty="0" smtClean="0"/>
              <a:t>AGE Reader</a:t>
            </a:r>
          </a:p>
          <a:p>
            <a:pPr>
              <a:lnSpc>
                <a:spcPct val="150000"/>
              </a:lnSpc>
            </a:pPr>
            <a:r>
              <a:rPr lang="en-US" dirty="0" smtClean="0"/>
              <a:t>Clinical validation</a:t>
            </a:r>
          </a:p>
          <a:p>
            <a:endParaRPr lang="en-US" dirty="0"/>
          </a:p>
        </p:txBody>
      </p:sp>
      <p:pic>
        <p:nvPicPr>
          <p:cNvPr id="8" name="Picture 3" descr="logoDEF"/>
          <p:cNvPicPr>
            <a:picLocks noChangeAspect="1" noChangeArrowheads="1"/>
          </p:cNvPicPr>
          <p:nvPr/>
        </p:nvPicPr>
        <p:blipFill>
          <a:blip r:embed="rId3"/>
          <a:srcRect l="10861" t="17992" r="7022" b="18340"/>
          <a:stretch>
            <a:fillRect/>
          </a:stretch>
        </p:blipFill>
        <p:spPr bwMode="auto">
          <a:xfrm>
            <a:off x="7656688" y="61914"/>
            <a:ext cx="1423988" cy="87312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11743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t>Cardiovascular risk</a:t>
            </a:r>
            <a:endParaRPr lang="en-US" dirty="0"/>
          </a:p>
        </p:txBody>
      </p:sp>
      <p:sp>
        <p:nvSpPr>
          <p:cNvPr id="7" name="Tijdelijke aanduiding voor inhoud 6"/>
          <p:cNvSpPr>
            <a:spLocks noGrp="1"/>
          </p:cNvSpPr>
          <p:nvPr>
            <p:ph idx="1"/>
          </p:nvPr>
        </p:nvSpPr>
        <p:spPr/>
        <p:txBody>
          <a:bodyPr/>
          <a:lstStyle/>
          <a:p>
            <a:pPr>
              <a:lnSpc>
                <a:spcPct val="150000"/>
              </a:lnSpc>
            </a:pPr>
            <a:r>
              <a:rPr lang="en-US" dirty="0" smtClean="0"/>
              <a:t>70% of diabetics will die of CV event</a:t>
            </a:r>
          </a:p>
          <a:p>
            <a:pPr>
              <a:lnSpc>
                <a:spcPct val="150000"/>
              </a:lnSpc>
            </a:pPr>
            <a:r>
              <a:rPr lang="en-US" dirty="0" smtClean="0"/>
              <a:t>5 out of 7 drugs (type 2 diabetic)</a:t>
            </a:r>
          </a:p>
          <a:p>
            <a:pPr>
              <a:lnSpc>
                <a:spcPct val="150000"/>
              </a:lnSpc>
            </a:pPr>
            <a:r>
              <a:rPr lang="en-US" dirty="0" smtClean="0"/>
              <a:t>Events are costly </a:t>
            </a:r>
          </a:p>
          <a:p>
            <a:pPr>
              <a:lnSpc>
                <a:spcPct val="150000"/>
              </a:lnSpc>
            </a:pPr>
            <a:r>
              <a:rPr lang="en-US" dirty="0" smtClean="0"/>
              <a:t>Difficult to assess</a:t>
            </a:r>
          </a:p>
          <a:p>
            <a:endParaRPr lang="en-US" dirty="0"/>
          </a:p>
        </p:txBody>
      </p:sp>
      <p:pic>
        <p:nvPicPr>
          <p:cNvPr id="8" name="Picture 3" descr="logoDEF"/>
          <p:cNvPicPr>
            <a:picLocks noChangeAspect="1" noChangeArrowheads="1"/>
          </p:cNvPicPr>
          <p:nvPr/>
        </p:nvPicPr>
        <p:blipFill>
          <a:blip r:embed="rId3"/>
          <a:srcRect l="10861" t="17992" r="7022" b="18340"/>
          <a:stretch>
            <a:fillRect/>
          </a:stretch>
        </p:blipFill>
        <p:spPr bwMode="auto">
          <a:xfrm>
            <a:off x="7656688" y="61914"/>
            <a:ext cx="1423988" cy="87312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687833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6" name="Picture 3" descr="logoDEF"/>
          <p:cNvPicPr>
            <a:picLocks noChangeAspect="1" noChangeArrowheads="1"/>
          </p:cNvPicPr>
          <p:nvPr/>
        </p:nvPicPr>
        <p:blipFill>
          <a:blip r:embed="rId3"/>
          <a:srcRect l="10861" t="17992" r="7022" b="18340"/>
          <a:stretch>
            <a:fillRect/>
          </a:stretch>
        </p:blipFill>
        <p:spPr bwMode="auto">
          <a:xfrm>
            <a:off x="7656688" y="61914"/>
            <a:ext cx="1423988" cy="873125"/>
          </a:xfrm>
          <a:prstGeom prst="rect">
            <a:avLst/>
          </a:prstGeom>
          <a:noFill/>
          <a:ln w="9525">
            <a:noFill/>
            <a:miter lim="800000"/>
            <a:headEnd/>
            <a:tailEnd/>
          </a:ln>
        </p:spPr>
      </p:pic>
      <p:sp>
        <p:nvSpPr>
          <p:cNvPr id="6" name="Titel 5"/>
          <p:cNvSpPr>
            <a:spLocks noGrp="1"/>
          </p:cNvSpPr>
          <p:nvPr>
            <p:ph type="title"/>
          </p:nvPr>
        </p:nvSpPr>
        <p:spPr/>
        <p:txBody>
          <a:bodyPr/>
          <a:lstStyle/>
          <a:p>
            <a:r>
              <a:rPr lang="en-US" dirty="0" smtClean="0"/>
              <a:t>Measuring CV risk</a:t>
            </a:r>
            <a:endParaRPr lang="en-US" dirty="0"/>
          </a:p>
        </p:txBody>
      </p:sp>
      <p:sp>
        <p:nvSpPr>
          <p:cNvPr id="7" name="Tijdelijke aanduiding voor inhoud 6"/>
          <p:cNvSpPr>
            <a:spLocks noGrp="1"/>
          </p:cNvSpPr>
          <p:nvPr>
            <p:ph idx="1"/>
          </p:nvPr>
        </p:nvSpPr>
        <p:spPr/>
        <p:txBody>
          <a:bodyPr/>
          <a:lstStyle/>
          <a:p>
            <a:pPr>
              <a:buNone/>
            </a:pPr>
            <a:r>
              <a:rPr lang="en-US" sz="3600" dirty="0" smtClean="0"/>
              <a:t>Now in the clinic:</a:t>
            </a:r>
          </a:p>
          <a:p>
            <a:pPr lvl="1"/>
            <a:r>
              <a:rPr lang="en-US" dirty="0" smtClean="0"/>
              <a:t>Risk scores (UKPDS, SCORE, Framingham)</a:t>
            </a:r>
          </a:p>
          <a:p>
            <a:pPr lvl="1"/>
            <a:r>
              <a:rPr lang="en-US" dirty="0" err="1" smtClean="0"/>
              <a:t>Intima</a:t>
            </a:r>
            <a:r>
              <a:rPr lang="en-US" dirty="0" smtClean="0"/>
              <a:t>-media thickness</a:t>
            </a:r>
          </a:p>
          <a:p>
            <a:pPr lvl="1"/>
            <a:r>
              <a:rPr lang="en-US" dirty="0" smtClean="0"/>
              <a:t>Coronary calcification (CT scan)</a:t>
            </a:r>
            <a:br>
              <a:rPr lang="en-US" dirty="0" smtClean="0"/>
            </a:br>
            <a:endParaRPr lang="en-US" dirty="0" smtClean="0"/>
          </a:p>
          <a:p>
            <a:r>
              <a:rPr lang="en-US" dirty="0" smtClean="0"/>
              <a:t>The AGE Reader gives</a:t>
            </a:r>
          </a:p>
          <a:p>
            <a:pPr lvl="1"/>
            <a:r>
              <a:rPr lang="en-US" dirty="0" smtClean="0"/>
              <a:t>quickly and non-invasively</a:t>
            </a:r>
          </a:p>
          <a:p>
            <a:pPr lvl="1"/>
            <a:r>
              <a:rPr lang="en-US" dirty="0" smtClean="0"/>
              <a:t>reliable extra information to help the physician to improve therapy</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865500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3" descr="logoDEF"/>
          <p:cNvPicPr>
            <a:picLocks noChangeAspect="1" noChangeArrowheads="1"/>
          </p:cNvPicPr>
          <p:nvPr/>
        </p:nvPicPr>
        <p:blipFill>
          <a:blip r:embed="rId3"/>
          <a:srcRect l="10861" t="17992" r="7022" b="18340"/>
          <a:stretch>
            <a:fillRect/>
          </a:stretch>
        </p:blipFill>
        <p:spPr bwMode="auto">
          <a:xfrm>
            <a:off x="7656688" y="47803"/>
            <a:ext cx="1423988" cy="873125"/>
          </a:xfrm>
          <a:prstGeom prst="rect">
            <a:avLst/>
          </a:prstGeom>
          <a:noFill/>
          <a:ln w="9525">
            <a:noFill/>
            <a:miter lim="800000"/>
            <a:headEnd/>
            <a:tailEnd/>
          </a:ln>
        </p:spPr>
      </p:pic>
      <p:pic>
        <p:nvPicPr>
          <p:cNvPr id="4" name="Afbeelding 3"/>
          <p:cNvPicPr>
            <a:picLocks noChangeAspect="1"/>
          </p:cNvPicPr>
          <p:nvPr/>
        </p:nvPicPr>
        <p:blipFill>
          <a:blip r:embed="rId4"/>
          <a:stretch>
            <a:fillRect/>
          </a:stretch>
        </p:blipFill>
        <p:spPr>
          <a:xfrm>
            <a:off x="5076056" y="1101363"/>
            <a:ext cx="4067944" cy="5756637"/>
          </a:xfrm>
          <a:prstGeom prst="rect">
            <a:avLst/>
          </a:prstGeom>
        </p:spPr>
      </p:pic>
      <p:sp>
        <p:nvSpPr>
          <p:cNvPr id="2" name="Titel 1"/>
          <p:cNvSpPr>
            <a:spLocks noGrp="1"/>
          </p:cNvSpPr>
          <p:nvPr>
            <p:ph type="title"/>
          </p:nvPr>
        </p:nvSpPr>
        <p:spPr/>
        <p:txBody>
          <a:bodyPr/>
          <a:lstStyle/>
          <a:p>
            <a:r>
              <a:rPr lang="nl-NL" dirty="0" smtClean="0"/>
              <a:t>AGE Reader</a:t>
            </a:r>
            <a:endParaRPr lang="nl-NL" dirty="0"/>
          </a:p>
        </p:txBody>
      </p:sp>
      <p:sp>
        <p:nvSpPr>
          <p:cNvPr id="3" name="Tijdelijke aanduiding voor inhoud 2"/>
          <p:cNvSpPr>
            <a:spLocks noGrp="1"/>
          </p:cNvSpPr>
          <p:nvPr>
            <p:ph idx="1"/>
          </p:nvPr>
        </p:nvSpPr>
        <p:spPr>
          <a:xfrm>
            <a:off x="457200" y="1639341"/>
            <a:ext cx="4762872" cy="4525963"/>
          </a:xfrm>
        </p:spPr>
        <p:txBody>
          <a:bodyPr/>
          <a:lstStyle/>
          <a:p>
            <a:r>
              <a:rPr lang="nl-NL" dirty="0" err="1" smtClean="0"/>
              <a:t>Measurement</a:t>
            </a:r>
            <a:r>
              <a:rPr lang="nl-NL" dirty="0" smtClean="0"/>
              <a:t> report</a:t>
            </a:r>
            <a:endParaRPr lang="nl-N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6958850"/>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el 7"/>
          <p:cNvSpPr>
            <a:spLocks noGrp="1"/>
          </p:cNvSpPr>
          <p:nvPr>
            <p:ph type="title"/>
          </p:nvPr>
        </p:nvSpPr>
        <p:spPr>
          <a:xfrm>
            <a:off x="179512" y="188640"/>
            <a:ext cx="7812360" cy="1143000"/>
          </a:xfrm>
        </p:spPr>
        <p:txBody>
          <a:bodyPr/>
          <a:lstStyle/>
          <a:p>
            <a:r>
              <a:rPr lang="en-US" sz="4800" dirty="0" smtClean="0"/>
              <a:t>Breakthrough publication</a:t>
            </a:r>
            <a:endParaRPr lang="en-US" sz="4800" dirty="0"/>
          </a:p>
        </p:txBody>
      </p:sp>
      <p:pic>
        <p:nvPicPr>
          <p:cNvPr id="46085" name="Picture 3" descr="logoDEF"/>
          <p:cNvPicPr>
            <a:picLocks noChangeAspect="1" noChangeArrowheads="1"/>
          </p:cNvPicPr>
          <p:nvPr/>
        </p:nvPicPr>
        <p:blipFill>
          <a:blip r:embed="rId4"/>
          <a:srcRect l="10861" t="17992" r="7022" b="18340"/>
          <a:stretch>
            <a:fillRect/>
          </a:stretch>
        </p:blipFill>
        <p:spPr bwMode="auto">
          <a:xfrm>
            <a:off x="7543800" y="188913"/>
            <a:ext cx="1423988" cy="873125"/>
          </a:xfrm>
          <a:prstGeom prst="rect">
            <a:avLst/>
          </a:prstGeom>
          <a:noFill/>
          <a:ln w="9525">
            <a:noFill/>
            <a:miter lim="800000"/>
            <a:headEnd/>
            <a:tailEnd/>
          </a:ln>
        </p:spPr>
      </p:pic>
      <p:sp>
        <p:nvSpPr>
          <p:cNvPr id="9" name="Tijdelijke aanduiding voor inhoud 8"/>
          <p:cNvSpPr>
            <a:spLocks noGrp="1"/>
          </p:cNvSpPr>
          <p:nvPr>
            <p:ph idx="1"/>
          </p:nvPr>
        </p:nvSpPr>
        <p:spPr>
          <a:xfrm>
            <a:off x="4391472" y="1484784"/>
            <a:ext cx="4752528" cy="4824536"/>
          </a:xfrm>
        </p:spPr>
        <p:txBody>
          <a:bodyPr/>
          <a:lstStyle/>
          <a:p>
            <a:r>
              <a:rPr lang="en-US" dirty="0" smtClean="0"/>
              <a:t>Two important conclusions:</a:t>
            </a:r>
          </a:p>
          <a:p>
            <a:pPr lvl="1"/>
            <a:r>
              <a:rPr lang="en-US" dirty="0" smtClean="0"/>
              <a:t>AGE measurement is best single predictor of (CV) mortality (after age)</a:t>
            </a:r>
          </a:p>
          <a:p>
            <a:pPr lvl="1"/>
            <a:r>
              <a:rPr lang="en-US" dirty="0" smtClean="0"/>
              <a:t>When compared with whole risk engine:</a:t>
            </a:r>
          </a:p>
          <a:p>
            <a:pPr lvl="2"/>
            <a:r>
              <a:rPr lang="en-US" dirty="0" smtClean="0"/>
              <a:t>independent </a:t>
            </a:r>
          </a:p>
          <a:p>
            <a:pPr lvl="2"/>
            <a:r>
              <a:rPr lang="en-US" dirty="0" smtClean="0"/>
              <a:t>27% re-classification</a:t>
            </a:r>
          </a:p>
          <a:p>
            <a:endParaRPr lang="en-US" dirty="0"/>
          </a:p>
        </p:txBody>
      </p:sp>
      <p:graphicFrame>
        <p:nvGraphicFramePr>
          <p:cNvPr id="46086" name="Object 6"/>
          <p:cNvGraphicFramePr>
            <a:graphicFrameLocks noChangeAspect="1"/>
          </p:cNvGraphicFramePr>
          <p:nvPr/>
        </p:nvGraphicFramePr>
        <p:xfrm>
          <a:off x="251520" y="1340768"/>
          <a:ext cx="4032448" cy="5359848"/>
        </p:xfrm>
        <a:graphic>
          <a:graphicData uri="http://schemas.openxmlformats.org/presentationml/2006/ole">
            <p:oleObj spid="_x0000_s46082" name="Acrobat Document" r:id="rId5" imgW="4775200" imgH="6350000" progId="">
              <p:embed/>
            </p:oleObj>
          </a:graphicData>
        </a:graphic>
      </p:graphicFrame>
      <p:sp>
        <p:nvSpPr>
          <p:cNvPr id="6" name="Tekstvak 5"/>
          <p:cNvSpPr txBox="1"/>
          <p:nvPr/>
        </p:nvSpPr>
        <p:spPr>
          <a:xfrm>
            <a:off x="5831632" y="6596390"/>
            <a:ext cx="3312368" cy="261610"/>
          </a:xfrm>
          <a:prstGeom prst="rect">
            <a:avLst/>
          </a:prstGeom>
          <a:noFill/>
        </p:spPr>
        <p:txBody>
          <a:bodyPr wrap="square" rtlCol="0">
            <a:spAutoFit/>
          </a:bodyPr>
          <a:lstStyle/>
          <a:p>
            <a:pPr algn="ctr" fontAlgn="base">
              <a:spcBef>
                <a:spcPct val="0"/>
              </a:spcBef>
              <a:spcAft>
                <a:spcPct val="0"/>
              </a:spcAft>
            </a:pPr>
            <a:r>
              <a:rPr lang="nl-NL" sz="1100" dirty="0">
                <a:solidFill>
                  <a:srgbClr val="FFFFFF"/>
                </a:solidFill>
                <a:ea typeface="ＭＳ Ｐゴシック" charset="-128"/>
              </a:rPr>
              <a:t>© Copyright 2012, DiagnOptics Technologies B.V.</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758025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3" descr="logoDEF"/>
          <p:cNvPicPr>
            <a:picLocks noChangeAspect="1" noChangeArrowheads="1"/>
          </p:cNvPicPr>
          <p:nvPr/>
        </p:nvPicPr>
        <p:blipFill>
          <a:blip r:embed="rId3"/>
          <a:srcRect l="10861" t="17992" r="7022" b="18340"/>
          <a:stretch>
            <a:fillRect/>
          </a:stretch>
        </p:blipFill>
        <p:spPr bwMode="auto">
          <a:xfrm>
            <a:off x="7543800" y="188913"/>
            <a:ext cx="1423988" cy="873125"/>
          </a:xfrm>
          <a:prstGeom prst="rect">
            <a:avLst/>
          </a:prstGeom>
          <a:noFill/>
          <a:ln w="9525">
            <a:noFill/>
            <a:miter lim="800000"/>
            <a:headEnd/>
            <a:tailEnd/>
          </a:ln>
        </p:spPr>
      </p:pic>
      <p:pic>
        <p:nvPicPr>
          <p:cNvPr id="48131" name="Afbeelding 10" descr="Press release ADA.tiff"/>
          <p:cNvPicPr>
            <a:picLocks noChangeAspect="1"/>
          </p:cNvPicPr>
          <p:nvPr/>
        </p:nvPicPr>
        <p:blipFill>
          <a:blip r:embed="rId4"/>
          <a:srcRect/>
          <a:stretch>
            <a:fillRect/>
          </a:stretch>
        </p:blipFill>
        <p:spPr bwMode="auto">
          <a:xfrm>
            <a:off x="838200" y="381000"/>
            <a:ext cx="6267450" cy="6096000"/>
          </a:xfrm>
          <a:prstGeom prst="rect">
            <a:avLst/>
          </a:prstGeom>
          <a:noFill/>
          <a:ln w="9525">
            <a:noFill/>
            <a:miter lim="800000"/>
            <a:headEnd/>
            <a:tailEnd/>
          </a:ln>
        </p:spPr>
      </p:pic>
      <p:sp>
        <p:nvSpPr>
          <p:cNvPr id="4" name="Tekstvak 3"/>
          <p:cNvSpPr txBox="1"/>
          <p:nvPr/>
        </p:nvSpPr>
        <p:spPr>
          <a:xfrm>
            <a:off x="5831632" y="6596390"/>
            <a:ext cx="3312368" cy="261610"/>
          </a:xfrm>
          <a:prstGeom prst="rect">
            <a:avLst/>
          </a:prstGeom>
          <a:noFill/>
        </p:spPr>
        <p:txBody>
          <a:bodyPr wrap="square" rtlCol="0">
            <a:spAutoFit/>
          </a:bodyPr>
          <a:lstStyle/>
          <a:p>
            <a:pPr algn="ctr" fontAlgn="base">
              <a:spcBef>
                <a:spcPct val="0"/>
              </a:spcBef>
              <a:spcAft>
                <a:spcPct val="0"/>
              </a:spcAft>
            </a:pPr>
            <a:r>
              <a:rPr lang="nl-NL" sz="1100" dirty="0">
                <a:solidFill>
                  <a:srgbClr val="FFFFFF"/>
                </a:solidFill>
                <a:ea typeface="ＭＳ Ｐゴシック" charset="-128"/>
              </a:rPr>
              <a:t>© Copyright 2012, DiagnOptics Technologies B.V.</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6599835"/>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6600" dirty="0" smtClean="0"/>
              <a:t>Case Report 1</a:t>
            </a:r>
            <a:endParaRPr lang="nl-NL" sz="6600" dirty="0"/>
          </a:p>
        </p:txBody>
      </p:sp>
      <p:sp>
        <p:nvSpPr>
          <p:cNvPr id="3" name="Ondertitel 2"/>
          <p:cNvSpPr>
            <a:spLocks noGrp="1"/>
          </p:cNvSpPr>
          <p:nvPr>
            <p:ph type="subTitle" idx="1"/>
          </p:nvPr>
        </p:nvSpPr>
        <p:spPr/>
        <p:txBody>
          <a:bodyPr/>
          <a:lstStyle/>
          <a:p>
            <a:r>
              <a:rPr lang="nl-NL" dirty="0" smtClean="0"/>
              <a:t>AGE Reader and CV </a:t>
            </a:r>
            <a:r>
              <a:rPr lang="nl-NL" dirty="0" smtClean="0"/>
              <a:t>risk</a:t>
            </a:r>
            <a:r>
              <a:rPr lang="nl-NL" dirty="0" smtClean="0"/>
              <a:t>             in </a:t>
            </a:r>
            <a:r>
              <a:rPr lang="nl-NL" dirty="0" err="1" smtClean="0"/>
              <a:t>clinical</a:t>
            </a:r>
            <a:r>
              <a:rPr lang="nl-NL" dirty="0" smtClean="0"/>
              <a:t> </a:t>
            </a:r>
            <a:r>
              <a:rPr lang="nl-NL" dirty="0" err="1" smtClean="0"/>
              <a:t>practice</a:t>
            </a:r>
            <a:endParaRPr lang="nl-NL" dirty="0"/>
          </a:p>
        </p:txBody>
      </p:sp>
      <p:pic>
        <p:nvPicPr>
          <p:cNvPr id="4" name="Picture 3" descr="logoDEF"/>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861" t="17992" r="7022" b="18340"/>
          <a:stretch>
            <a:fillRect/>
          </a:stretch>
        </p:blipFill>
        <p:spPr bwMode="auto">
          <a:xfrm>
            <a:off x="7656513" y="47625"/>
            <a:ext cx="1423987" cy="8731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8628808"/>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9750" y="1573213"/>
            <a:ext cx="5734181" cy="423205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4580" name="Text Box 4"/>
          <p:cNvSpPr txBox="1">
            <a:spLocks noChangeArrowheads="1"/>
          </p:cNvSpPr>
          <p:nvPr/>
        </p:nvSpPr>
        <p:spPr bwMode="auto">
          <a:xfrm>
            <a:off x="6704384" y="4437063"/>
            <a:ext cx="1639887" cy="156966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dirty="0">
                <a:latin typeface="+mj-lt"/>
              </a:rPr>
              <a:t>       </a:t>
            </a:r>
            <a:r>
              <a:rPr lang="en-US" dirty="0" smtClean="0">
                <a:latin typeface="+mj-lt"/>
              </a:rPr>
              <a:t>Risk </a:t>
            </a:r>
            <a:r>
              <a:rPr lang="en-US" dirty="0">
                <a:latin typeface="+mj-lt"/>
              </a:rPr>
              <a:t>often in ‘grey’ zone</a:t>
            </a:r>
            <a:endParaRPr lang="nl-NL" dirty="0">
              <a:latin typeface="+mj-lt"/>
            </a:endParaRPr>
          </a:p>
        </p:txBody>
      </p:sp>
      <p:sp>
        <p:nvSpPr>
          <p:cNvPr id="24581" name="Line 6"/>
          <p:cNvSpPr>
            <a:spLocks noChangeShapeType="1"/>
          </p:cNvSpPr>
          <p:nvPr/>
        </p:nvSpPr>
        <p:spPr bwMode="auto">
          <a:xfrm>
            <a:off x="6488484" y="4653136"/>
            <a:ext cx="747812"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nl-NL"/>
          </a:p>
        </p:txBody>
      </p:sp>
      <p:pic>
        <p:nvPicPr>
          <p:cNvPr id="24582" name="Picture 3" descr="logoDEF"/>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861" t="17992" r="7022" b="18340"/>
          <a:stretch>
            <a:fillRect/>
          </a:stretch>
        </p:blipFill>
        <p:spPr bwMode="auto">
          <a:xfrm>
            <a:off x="7656513" y="61913"/>
            <a:ext cx="1423987" cy="8731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el 1"/>
          <p:cNvSpPr>
            <a:spLocks noGrp="1"/>
          </p:cNvSpPr>
          <p:nvPr>
            <p:ph type="title"/>
          </p:nvPr>
        </p:nvSpPr>
        <p:spPr/>
        <p:txBody>
          <a:bodyPr/>
          <a:lstStyle/>
          <a:p>
            <a:r>
              <a:rPr lang="nl-NL" dirty="0" smtClean="0"/>
              <a:t>Case Report</a:t>
            </a:r>
            <a:endParaRPr lang="nl-NL" dirty="0"/>
          </a:p>
        </p:txBody>
      </p:sp>
      <p:sp>
        <p:nvSpPr>
          <p:cNvPr id="4" name="Tekstvak 3"/>
          <p:cNvSpPr txBox="1"/>
          <p:nvPr/>
        </p:nvSpPr>
        <p:spPr>
          <a:xfrm>
            <a:off x="6516216" y="1573213"/>
            <a:ext cx="2448272" cy="2246769"/>
          </a:xfrm>
          <a:prstGeom prst="rect">
            <a:avLst/>
          </a:prstGeom>
          <a:noFill/>
        </p:spPr>
        <p:txBody>
          <a:bodyPr wrap="square" rtlCol="0">
            <a:spAutoFit/>
          </a:bodyPr>
          <a:lstStyle/>
          <a:p>
            <a:r>
              <a:rPr lang="en-US" sz="2800" dirty="0" smtClean="0">
                <a:solidFill>
                  <a:schemeClr val="tx1"/>
                </a:solidFill>
                <a:effectLst/>
              </a:rPr>
              <a:t>Ideal doctor:</a:t>
            </a:r>
            <a:br>
              <a:rPr lang="en-US" sz="2800" dirty="0" smtClean="0">
                <a:solidFill>
                  <a:schemeClr val="tx1"/>
                </a:solidFill>
                <a:effectLst/>
              </a:rPr>
            </a:br>
            <a:r>
              <a:rPr lang="en-US" sz="2800" dirty="0" smtClean="0">
                <a:solidFill>
                  <a:schemeClr val="tx1"/>
                </a:solidFill>
                <a:effectLst/>
              </a:rPr>
              <a:t>“when do I need to intensify treatment?”</a:t>
            </a:r>
            <a:endParaRPr lang="nl-NL" sz="28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8996317"/>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iabscreen">
  <a:themeElements>
    <a:clrScheme name="Aangepast 8">
      <a:dk1>
        <a:srgbClr val="FFFFFF"/>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1100" dirty="0" smtClean="0"/>
        </a:defPPr>
      </a:lstStyle>
    </a:tx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1504</Words>
  <Application>Microsoft Macintosh PowerPoint</Application>
  <PresentationFormat>Diavoorstelling (4:3)</PresentationFormat>
  <Paragraphs>101</Paragraphs>
  <Slides>19</Slides>
  <Notes>9</Notes>
  <HiddenSlides>0</HiddenSlides>
  <MMClips>0</MMClips>
  <ScaleCrop>false</ScaleCrop>
  <HeadingPairs>
    <vt:vector size="6" baseType="variant">
      <vt:variant>
        <vt:lpstr>Ontwerpsjabloon</vt:lpstr>
      </vt:variant>
      <vt:variant>
        <vt:i4>1</vt:i4>
      </vt:variant>
      <vt:variant>
        <vt:lpstr>Ingesloten OLE-bronprogramma's</vt:lpstr>
      </vt:variant>
      <vt:variant>
        <vt:i4>2</vt:i4>
      </vt:variant>
      <vt:variant>
        <vt:lpstr>Diatitels</vt:lpstr>
      </vt:variant>
      <vt:variant>
        <vt:i4>19</vt:i4>
      </vt:variant>
    </vt:vector>
  </HeadingPairs>
  <TitlesOfParts>
    <vt:vector size="22" baseType="lpstr">
      <vt:lpstr>Diabscreen</vt:lpstr>
      <vt:lpstr>Grafiek</vt:lpstr>
      <vt:lpstr>Acrobat Document</vt:lpstr>
      <vt:lpstr>AGE Reader</vt:lpstr>
      <vt:lpstr>Introduction</vt:lpstr>
      <vt:lpstr>Cardiovascular risk</vt:lpstr>
      <vt:lpstr>Measuring CV risk</vt:lpstr>
      <vt:lpstr>AGE Reader</vt:lpstr>
      <vt:lpstr>Breakthrough publication</vt:lpstr>
      <vt:lpstr>Dia 7</vt:lpstr>
      <vt:lpstr>Case Report 1</vt:lpstr>
      <vt:lpstr>Case Report</vt:lpstr>
      <vt:lpstr>Ideal doctor knows: guidelines tell me to weigh other risk factors, but .....</vt:lpstr>
      <vt:lpstr>Consequences of current guidelines in daily clinical practice</vt:lpstr>
      <vt:lpstr>Case Report 2</vt:lpstr>
      <vt:lpstr>Clinical practice</vt:lpstr>
      <vt:lpstr>Extension to T1DM</vt:lpstr>
      <vt:lpstr>Added proof in T2DM; </vt:lpstr>
      <vt:lpstr>Renal failure</vt:lpstr>
      <vt:lpstr>Dia 17</vt:lpstr>
      <vt:lpstr>USPs AGE Reader </vt:lpstr>
      <vt:lpstr>Dia 19</vt:lpstr>
    </vt:vector>
  </TitlesOfParts>
  <Company>DiagnOptics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risk</dc:title>
  <dc:creator>Jasper Dijkstra</dc:creator>
  <cp:lastModifiedBy>Bart Van den Berg</cp:lastModifiedBy>
  <cp:revision>13</cp:revision>
  <dcterms:created xsi:type="dcterms:W3CDTF">2012-02-16T08:58:50Z</dcterms:created>
  <dcterms:modified xsi:type="dcterms:W3CDTF">2012-02-16T10:17:03Z</dcterms:modified>
</cp:coreProperties>
</file>